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tif" ContentType="image/t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58"/>
  </p:notesMasterIdLst>
  <p:handoutMasterIdLst>
    <p:handoutMasterId r:id="rId59"/>
  </p:handoutMasterIdLst>
  <p:sldIdLst>
    <p:sldId id="422" r:id="rId3"/>
    <p:sldId id="332" r:id="rId4"/>
    <p:sldId id="333" r:id="rId5"/>
    <p:sldId id="418" r:id="rId6"/>
    <p:sldId id="334" r:id="rId7"/>
    <p:sldId id="436" r:id="rId8"/>
    <p:sldId id="406" r:id="rId9"/>
    <p:sldId id="404" r:id="rId10"/>
    <p:sldId id="405" r:id="rId11"/>
    <p:sldId id="437" r:id="rId12"/>
    <p:sldId id="438" r:id="rId13"/>
    <p:sldId id="439" r:id="rId14"/>
    <p:sldId id="341" r:id="rId15"/>
    <p:sldId id="423" r:id="rId16"/>
    <p:sldId id="407" r:id="rId17"/>
    <p:sldId id="420"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 id="338" r:id="rId31"/>
    <p:sldId id="409" r:id="rId32"/>
    <p:sldId id="410" r:id="rId33"/>
    <p:sldId id="411" r:id="rId34"/>
    <p:sldId id="412" r:id="rId35"/>
    <p:sldId id="413" r:id="rId36"/>
    <p:sldId id="444" r:id="rId37"/>
    <p:sldId id="414" r:id="rId38"/>
    <p:sldId id="443" r:id="rId39"/>
    <p:sldId id="442" r:id="rId40"/>
    <p:sldId id="441" r:id="rId41"/>
    <p:sldId id="440" r:id="rId42"/>
    <p:sldId id="449" r:id="rId43"/>
    <p:sldId id="446" r:id="rId44"/>
    <p:sldId id="352" r:id="rId45"/>
    <p:sldId id="447" r:id="rId46"/>
    <p:sldId id="450" r:id="rId47"/>
    <p:sldId id="448" r:id="rId48"/>
    <p:sldId id="451" r:id="rId49"/>
    <p:sldId id="353" r:id="rId50"/>
    <p:sldId id="452" r:id="rId51"/>
    <p:sldId id="453" r:id="rId52"/>
    <p:sldId id="455" r:id="rId53"/>
    <p:sldId id="454" r:id="rId54"/>
    <p:sldId id="456" r:id="rId55"/>
    <p:sldId id="417" r:id="rId56"/>
    <p:sldId id="340" r:id="rId57"/>
  </p:sldIdLst>
  <p:sldSz cx="9144000" cy="6858000" type="screen4x3"/>
  <p:notesSz cx="7099300" cy="10234613"/>
  <p:defaultTextStyle>
    <a:defPPr>
      <a:defRPr lang="en-US"/>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thing"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990099"/>
    <a:srgbClr val="00FF00"/>
    <a:srgbClr val="84A5CA"/>
    <a:srgbClr val="5F5F5F"/>
    <a:srgbClr val="AAC1D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9" autoAdjust="0"/>
    <p:restoredTop sz="94660" autoAdjust="0"/>
  </p:normalViewPr>
  <p:slideViewPr>
    <p:cSldViewPr>
      <p:cViewPr varScale="1">
        <p:scale>
          <a:sx n="110" d="100"/>
          <a:sy n="110" d="100"/>
        </p:scale>
        <p:origin x="1428"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5" Type="http://schemas.openxmlformats.org/officeDocument/2006/relationships/image" Target="../media/image93.wmf"/><Relationship Id="rId4"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zh-CN" altLang="en-US"/>
          </a:p>
        </p:txBody>
      </p:sp>
      <p:sp>
        <p:nvSpPr>
          <p:cNvPr id="112643"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12644"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
        <p:nvSpPr>
          <p:cNvPr id="112645"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C1890A9-1AE1-48FB-B02C-18DDF85C64C6}" type="slidenum">
              <a:rPr lang="zh-CN" altLang="en-US"/>
              <a:pPr/>
              <a:t>‹#›</a:t>
            </a:fld>
            <a:endParaRPr lang="en-US" altLang="zh-CN"/>
          </a:p>
        </p:txBody>
      </p:sp>
    </p:spTree>
    <p:extLst>
      <p:ext uri="{BB962C8B-B14F-4D97-AF65-F5344CB8AC3E}">
        <p14:creationId xmlns:p14="http://schemas.microsoft.com/office/powerpoint/2010/main" val="6986535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zh-CN" altLang="en-US"/>
          </a:p>
        </p:txBody>
      </p:sp>
      <p:sp>
        <p:nvSpPr>
          <p:cNvPr id="337923"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337924"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25"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37926"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
        <p:nvSpPr>
          <p:cNvPr id="337927"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FF00027-2629-46E8-8F8B-CCA8575DEAF2}" type="slidenum">
              <a:rPr lang="zh-CN" altLang="en-US"/>
              <a:pPr/>
              <a:t>‹#›</a:t>
            </a:fld>
            <a:endParaRPr lang="en-US" altLang="zh-CN"/>
          </a:p>
        </p:txBody>
      </p:sp>
    </p:spTree>
    <p:extLst>
      <p:ext uri="{BB962C8B-B14F-4D97-AF65-F5344CB8AC3E}">
        <p14:creationId xmlns:p14="http://schemas.microsoft.com/office/powerpoint/2010/main" val="38537280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101" name="Group 29"/>
          <p:cNvGrpSpPr>
            <a:grpSpLocks/>
          </p:cNvGrpSpPr>
          <p:nvPr/>
        </p:nvGrpSpPr>
        <p:grpSpPr bwMode="auto">
          <a:xfrm>
            <a:off x="1143000" y="628650"/>
            <a:ext cx="8012113" cy="2571750"/>
            <a:chOff x="720" y="396"/>
            <a:chExt cx="5047" cy="1620"/>
          </a:xfrm>
        </p:grpSpPr>
        <p:sp>
          <p:nvSpPr>
            <p:cNvPr id="3090" name="Rectangle 18"/>
            <p:cNvSpPr>
              <a:spLocks noChangeArrowheads="1"/>
            </p:cNvSpPr>
            <p:nvPr userDrawn="1"/>
          </p:nvSpPr>
          <p:spPr bwMode="gray">
            <a:xfrm>
              <a:off x="1081" y="396"/>
              <a:ext cx="4686"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00" name="Rectangle 28"/>
            <p:cNvSpPr>
              <a:spLocks noChangeArrowheads="1"/>
            </p:cNvSpPr>
            <p:nvPr userDrawn="1"/>
          </p:nvSpPr>
          <p:spPr bwMode="gray">
            <a:xfrm>
              <a:off x="720" y="1440"/>
              <a:ext cx="576" cy="57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89" name="Rectangle 17"/>
          <p:cNvSpPr>
            <a:spLocks noChangeArrowheads="1"/>
          </p:cNvSpPr>
          <p:nvPr/>
        </p:nvSpPr>
        <p:spPr bwMode="gray">
          <a:xfrm>
            <a:off x="1130300" y="3141663"/>
            <a:ext cx="8013700" cy="57467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Rectangle 19"/>
          <p:cNvSpPr>
            <a:spLocks noChangeArrowheads="1"/>
          </p:cNvSpPr>
          <p:nvPr/>
        </p:nvSpPr>
        <p:spPr bwMode="gray">
          <a:xfrm>
            <a:off x="573088" y="2520950"/>
            <a:ext cx="576262" cy="641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2" name="Rectangle 20"/>
          <p:cNvSpPr>
            <a:spLocks noChangeArrowheads="1"/>
          </p:cNvSpPr>
          <p:nvPr/>
        </p:nvSpPr>
        <p:spPr bwMode="gray">
          <a:xfrm>
            <a:off x="1716088" y="628650"/>
            <a:ext cx="56673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3" name="Rectangle 21"/>
          <p:cNvSpPr>
            <a:spLocks noChangeArrowheads="1"/>
          </p:cNvSpPr>
          <p:nvPr/>
        </p:nvSpPr>
        <p:spPr bwMode="gray">
          <a:xfrm>
            <a:off x="2278063" y="0"/>
            <a:ext cx="585787" cy="635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4" name="Rectangle 22"/>
          <p:cNvSpPr>
            <a:spLocks noChangeArrowheads="1"/>
          </p:cNvSpPr>
          <p:nvPr/>
        </p:nvSpPr>
        <p:spPr bwMode="gray">
          <a:xfrm>
            <a:off x="2281238" y="628650"/>
            <a:ext cx="585787" cy="631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5" name="Rectangle 23"/>
          <p:cNvSpPr>
            <a:spLocks noChangeArrowheads="1"/>
          </p:cNvSpPr>
          <p:nvPr/>
        </p:nvSpPr>
        <p:spPr bwMode="gray">
          <a:xfrm>
            <a:off x="1141413" y="1262063"/>
            <a:ext cx="574675" cy="6254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6" name="Rectangle 24"/>
          <p:cNvSpPr>
            <a:spLocks noChangeArrowheads="1"/>
          </p:cNvSpPr>
          <p:nvPr/>
        </p:nvSpPr>
        <p:spPr bwMode="gray">
          <a:xfrm>
            <a:off x="1716088" y="1263650"/>
            <a:ext cx="566737" cy="622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7" name="Rectangle 25"/>
          <p:cNvSpPr>
            <a:spLocks noChangeArrowheads="1"/>
          </p:cNvSpPr>
          <p:nvPr/>
        </p:nvSpPr>
        <p:spPr bwMode="gray">
          <a:xfrm>
            <a:off x="573088" y="1885950"/>
            <a:ext cx="576262" cy="6445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8" name="Rectangle 26"/>
          <p:cNvSpPr>
            <a:spLocks noChangeArrowheads="1"/>
          </p:cNvSpPr>
          <p:nvPr/>
        </p:nvSpPr>
        <p:spPr bwMode="gray">
          <a:xfrm>
            <a:off x="1141413" y="1885950"/>
            <a:ext cx="576262" cy="6445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99" name="Rectangle 27"/>
          <p:cNvSpPr>
            <a:spLocks noChangeArrowheads="1"/>
          </p:cNvSpPr>
          <p:nvPr/>
        </p:nvSpPr>
        <p:spPr bwMode="gray">
          <a:xfrm>
            <a:off x="0" y="2528888"/>
            <a:ext cx="574675" cy="6334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4" name="Rectangle 2"/>
          <p:cNvSpPr>
            <a:spLocks noGrp="1" noChangeArrowheads="1"/>
          </p:cNvSpPr>
          <p:nvPr>
            <p:ph type="ctrTitle"/>
          </p:nvPr>
        </p:nvSpPr>
        <p:spPr bwMode="gray">
          <a:xfrm>
            <a:off x="1752600" y="1800225"/>
            <a:ext cx="6629400" cy="1012825"/>
          </a:xfrm>
        </p:spPr>
        <p:txBody>
          <a:bodyPr/>
          <a:lstStyle>
            <a:lvl1pPr algn="ctr">
              <a:defRPr sz="3600" i="1">
                <a:latin typeface="Verdana" panose="020B0604030504040204" pitchFamily="34" charset="0"/>
              </a:defRPr>
            </a:lvl1pPr>
          </a:lstStyle>
          <a:p>
            <a:pPr lvl="0"/>
            <a:r>
              <a:rPr lang="en-US" altLang="zh-CN" noProof="0" smtClean="0"/>
              <a:t>Click to edit Master </a:t>
            </a:r>
            <a:br>
              <a:rPr lang="en-US" altLang="zh-CN" noProof="0" smtClean="0"/>
            </a:br>
            <a:r>
              <a:rPr lang="en-US" altLang="zh-CN" noProof="0" smtClean="0"/>
              <a:t>title style</a:t>
            </a:r>
          </a:p>
        </p:txBody>
      </p:sp>
      <p:sp>
        <p:nvSpPr>
          <p:cNvPr id="3075" name="Rectangle 3"/>
          <p:cNvSpPr>
            <a:spLocks noGrp="1" noChangeArrowheads="1"/>
          </p:cNvSpPr>
          <p:nvPr>
            <p:ph type="subTitle" idx="1"/>
          </p:nvPr>
        </p:nvSpPr>
        <p:spPr bwMode="gray">
          <a:xfrm>
            <a:off x="1600200" y="3276600"/>
            <a:ext cx="6324600" cy="381000"/>
          </a:xfrm>
        </p:spPr>
        <p:txBody>
          <a:bodyPr/>
          <a:lstStyle>
            <a:lvl1pPr marL="0" indent="0" algn="ctr">
              <a:buFont typeface="Wingdings" panose="05000000000000000000" pitchFamily="2" charset="2"/>
              <a:buNone/>
              <a:defRPr sz="1800" b="1">
                <a:solidFill>
                  <a:schemeClr val="bg1"/>
                </a:solidFill>
              </a:defRPr>
            </a:lvl1pPr>
          </a:lstStyle>
          <a:p>
            <a:pPr lvl="0"/>
            <a:r>
              <a:rPr lang="en-US" altLang="zh-CN"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D7ADB250-CD6B-46C7-9195-E79B059FCFFE}" type="slidenum">
              <a:rPr lang="zh-CN" altLang="en-US"/>
              <a:pPr/>
              <a:t>‹#›</a:t>
            </a:fld>
            <a:endParaRPr lang="en-US" altLang="zh-CN"/>
          </a:p>
        </p:txBody>
      </p:sp>
    </p:spTree>
    <p:extLst>
      <p:ext uri="{BB962C8B-B14F-4D97-AF65-F5344CB8AC3E}">
        <p14:creationId xmlns:p14="http://schemas.microsoft.com/office/powerpoint/2010/main" val="385036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6019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3DE4F8C8-35CA-4BC1-96FA-E21128835F9A}" type="slidenum">
              <a:rPr lang="zh-CN" altLang="en-US"/>
              <a:pPr/>
              <a:t>‹#›</a:t>
            </a:fld>
            <a:endParaRPr lang="en-US" altLang="zh-CN"/>
          </a:p>
        </p:txBody>
      </p:sp>
    </p:spTree>
    <p:extLst>
      <p:ext uri="{BB962C8B-B14F-4D97-AF65-F5344CB8AC3E}">
        <p14:creationId xmlns:p14="http://schemas.microsoft.com/office/powerpoint/2010/main" val="403329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457200"/>
            <a:ext cx="7391400" cy="4873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228725"/>
            <a:ext cx="8229600" cy="5248275"/>
          </a:xfrm>
        </p:spPr>
        <p:txBody>
          <a:bodyPr/>
          <a:lstStyle/>
          <a:p>
            <a:endParaRPr lang="zh-CN" altLang="en-US"/>
          </a:p>
        </p:txBody>
      </p:sp>
      <p:sp>
        <p:nvSpPr>
          <p:cNvPr id="4" name="灯片编号占位符 3"/>
          <p:cNvSpPr>
            <a:spLocks noGrp="1"/>
          </p:cNvSpPr>
          <p:nvPr>
            <p:ph type="sldNum" sz="quarter" idx="10"/>
          </p:nvPr>
        </p:nvSpPr>
        <p:spPr>
          <a:xfrm>
            <a:off x="2971800" y="6537325"/>
            <a:ext cx="2133600" cy="320675"/>
          </a:xfrm>
        </p:spPr>
        <p:txBody>
          <a:bodyPr/>
          <a:lstStyle>
            <a:lvl1pPr>
              <a:defRPr/>
            </a:lvl1pPr>
          </a:lstStyle>
          <a:p>
            <a:fld id="{14E4FA23-AE75-4044-9FCF-ED911AE78DF1}" type="slidenum">
              <a:rPr lang="zh-CN" altLang="en-US"/>
              <a:pPr/>
              <a:t>‹#›</a:t>
            </a:fld>
            <a:endParaRPr lang="en-US" altLang="zh-CN"/>
          </a:p>
        </p:txBody>
      </p:sp>
    </p:spTree>
    <p:extLst>
      <p:ext uri="{BB962C8B-B14F-4D97-AF65-F5344CB8AC3E}">
        <p14:creationId xmlns:p14="http://schemas.microsoft.com/office/powerpoint/2010/main" val="2193475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6019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灯片编号占位符 2"/>
          <p:cNvSpPr>
            <a:spLocks noGrp="1"/>
          </p:cNvSpPr>
          <p:nvPr>
            <p:ph type="sldNum" sz="quarter" idx="10"/>
          </p:nvPr>
        </p:nvSpPr>
        <p:spPr>
          <a:xfrm>
            <a:off x="2971800" y="6537325"/>
            <a:ext cx="2133600" cy="320675"/>
          </a:xfrm>
        </p:spPr>
        <p:txBody>
          <a:bodyPr/>
          <a:lstStyle>
            <a:lvl1pPr>
              <a:defRPr/>
            </a:lvl1pPr>
          </a:lstStyle>
          <a:p>
            <a:fld id="{D1819392-B22E-487B-9D94-9D244698A1C3}" type="slidenum">
              <a:rPr lang="zh-CN" altLang="en-US"/>
              <a:pPr/>
              <a:t>‹#›</a:t>
            </a:fld>
            <a:endParaRPr lang="en-US" altLang="zh-CN"/>
          </a:p>
        </p:txBody>
      </p:sp>
    </p:spTree>
    <p:extLst>
      <p:ext uri="{BB962C8B-B14F-4D97-AF65-F5344CB8AC3E}">
        <p14:creationId xmlns:p14="http://schemas.microsoft.com/office/powerpoint/2010/main" val="1271691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143000" y="457200"/>
            <a:ext cx="7391400" cy="4873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联机映像占位符 3"/>
          <p:cNvSpPr>
            <a:spLocks noGrp="1"/>
          </p:cNvSpPr>
          <p:nvPr>
            <p:ph type="clipArt" sz="half" idx="2"/>
          </p:nvPr>
        </p:nvSpPr>
        <p:spPr>
          <a:xfrm>
            <a:off x="4648200" y="1228725"/>
            <a:ext cx="4038600" cy="5248275"/>
          </a:xfrm>
        </p:spPr>
        <p:txBody>
          <a:bodyPr/>
          <a:lstStyle/>
          <a:p>
            <a:endParaRPr lang="zh-CN" altLang="en-US"/>
          </a:p>
        </p:txBody>
      </p:sp>
      <p:sp>
        <p:nvSpPr>
          <p:cNvPr id="5" name="灯片编号占位符 4"/>
          <p:cNvSpPr>
            <a:spLocks noGrp="1"/>
          </p:cNvSpPr>
          <p:nvPr>
            <p:ph type="sldNum" sz="quarter" idx="10"/>
          </p:nvPr>
        </p:nvSpPr>
        <p:spPr>
          <a:xfrm>
            <a:off x="2971800" y="6537325"/>
            <a:ext cx="2133600" cy="320675"/>
          </a:xfrm>
        </p:spPr>
        <p:txBody>
          <a:bodyPr/>
          <a:lstStyle>
            <a:lvl1pPr>
              <a:defRPr/>
            </a:lvl1pPr>
          </a:lstStyle>
          <a:p>
            <a:fld id="{F7FC2B9A-8F33-4947-A2EC-06A24D1E8C65}" type="slidenum">
              <a:rPr lang="zh-CN" altLang="en-US"/>
              <a:pPr/>
              <a:t>‹#›</a:t>
            </a:fld>
            <a:endParaRPr lang="en-US" altLang="zh-CN"/>
          </a:p>
        </p:txBody>
      </p:sp>
    </p:spTree>
    <p:extLst>
      <p:ext uri="{BB962C8B-B14F-4D97-AF65-F5344CB8AC3E}">
        <p14:creationId xmlns:p14="http://schemas.microsoft.com/office/powerpoint/2010/main" val="4485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457200"/>
            <a:ext cx="7391400" cy="4873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228725"/>
            <a:ext cx="4038600" cy="25479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29063"/>
            <a:ext cx="4038600" cy="2547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0"/>
          </p:nvPr>
        </p:nvSpPr>
        <p:spPr>
          <a:xfrm>
            <a:off x="2971800" y="6537325"/>
            <a:ext cx="2133600" cy="320675"/>
          </a:xfrm>
        </p:spPr>
        <p:txBody>
          <a:bodyPr/>
          <a:lstStyle>
            <a:lvl1pPr>
              <a:defRPr/>
            </a:lvl1pPr>
          </a:lstStyle>
          <a:p>
            <a:fld id="{774A15FA-8B2F-4AB8-95DC-464851815390}" type="slidenum">
              <a:rPr lang="zh-CN" altLang="en-US"/>
              <a:pPr/>
              <a:t>‹#›</a:t>
            </a:fld>
            <a:endParaRPr lang="en-US" altLang="zh-CN"/>
          </a:p>
        </p:txBody>
      </p:sp>
    </p:spTree>
    <p:extLst>
      <p:ext uri="{BB962C8B-B14F-4D97-AF65-F5344CB8AC3E}">
        <p14:creationId xmlns:p14="http://schemas.microsoft.com/office/powerpoint/2010/main" val="1680734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与项目符号">
    <p:spTree>
      <p:nvGrpSpPr>
        <p:cNvPr id="1" name=""/>
        <p:cNvGrpSpPr/>
        <p:nvPr/>
      </p:nvGrpSpPr>
      <p:grpSpPr>
        <a:xfrm>
          <a:off x="0" y="0"/>
          <a:ext cx="0" cy="0"/>
          <a:chOff x="0" y="0"/>
          <a:chExt cx="0" cy="0"/>
        </a:xfrm>
      </p:grpSpPr>
      <p:sp>
        <p:nvSpPr>
          <p:cNvPr id="58" name="Shape 58"/>
          <p:cNvSpPr>
            <a:spLocks noGrp="1"/>
          </p:cNvSpPr>
          <p:nvPr>
            <p:ph type="body" sz="half" idx="1"/>
          </p:nvPr>
        </p:nvSpPr>
        <p:spPr>
          <a:xfrm>
            <a:off x="3473649" y="1625203"/>
            <a:ext cx="4430102" cy="442019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479956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2" name="组合 1"/>
          <p:cNvGrpSpPr/>
          <p:nvPr userDrawn="1"/>
        </p:nvGrpSpPr>
        <p:grpSpPr>
          <a:xfrm>
            <a:off x="281524" y="0"/>
            <a:ext cx="105725" cy="962147"/>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7" name="组合 6"/>
          <p:cNvGrpSpPr/>
          <p:nvPr userDrawn="1"/>
        </p:nvGrpSpPr>
        <p:grpSpPr>
          <a:xfrm rot="10800000">
            <a:off x="8801756" y="6617464"/>
            <a:ext cx="105725" cy="240536"/>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cxnSp>
        <p:nvCxnSpPr>
          <p:cNvPr id="8" name="直接连接符 7"/>
          <p:cNvCxnSpPr/>
          <p:nvPr userDrawn="1"/>
        </p:nvCxnSpPr>
        <p:spPr>
          <a:xfrm>
            <a:off x="521554" y="908720"/>
            <a:ext cx="35103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117747"/>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标题与项目符号">
    <p:spTree>
      <p:nvGrpSpPr>
        <p:cNvPr id="1" name=""/>
        <p:cNvGrpSpPr/>
        <p:nvPr/>
      </p:nvGrpSpPr>
      <p:grpSpPr>
        <a:xfrm>
          <a:off x="0" y="0"/>
          <a:ext cx="0" cy="0"/>
          <a:chOff x="0" y="0"/>
          <a:chExt cx="0" cy="0"/>
        </a:xfrm>
      </p:grpSpPr>
      <p:sp>
        <p:nvSpPr>
          <p:cNvPr id="56" name="标题文本"/>
          <p:cNvSpPr>
            <a:spLocks noGrp="1"/>
          </p:cNvSpPr>
          <p:nvPr>
            <p:ph type="title"/>
          </p:nvPr>
        </p:nvSpPr>
        <p:spPr>
          <a:prstGeom prst="rect">
            <a:avLst/>
          </a:prstGeom>
        </p:spPr>
        <p:txBody>
          <a:bodyPr/>
          <a:lstStyle/>
          <a:p>
            <a:r>
              <a:t>标题文本</a:t>
            </a:r>
          </a:p>
        </p:txBody>
      </p:sp>
      <p:sp>
        <p:nvSpPr>
          <p:cNvPr id="57" name="正文级别 1…"/>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5653274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标题与副标题">
    <p:bg>
      <p:bgPr>
        <a:solidFill>
          <a:srgbClr val="2B2774"/>
        </a:solid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892969" y="1151930"/>
            <a:ext cx="7358063" cy="2321719"/>
          </a:xfrm>
          <a:prstGeom prst="rect">
            <a:avLst/>
          </a:prstGeom>
        </p:spPr>
        <p:txBody>
          <a:bodyPr anchor="b"/>
          <a:lstStyle/>
          <a:p>
            <a:r>
              <a:t>Title Text</a:t>
            </a:r>
          </a:p>
        </p:txBody>
      </p:sp>
      <p:sp>
        <p:nvSpPr>
          <p:cNvPr id="12" name="Shape 12"/>
          <p:cNvSpPr>
            <a:spLocks noGrp="1"/>
          </p:cNvSpPr>
          <p:nvPr>
            <p:ph type="body" sz="quarter" idx="1"/>
          </p:nvPr>
        </p:nvSpPr>
        <p:spPr>
          <a:xfrm>
            <a:off x="892969" y="3536156"/>
            <a:ext cx="7358063" cy="794742"/>
          </a:xfrm>
          <a:prstGeom prst="rect">
            <a:avLst/>
          </a:prstGeom>
        </p:spPr>
        <p:txBody>
          <a:bodyPr anchor="t"/>
          <a:lstStyle>
            <a:lvl1pPr marL="0" indent="0" algn="ctr">
              <a:spcBef>
                <a:spcPts val="0"/>
              </a:spcBef>
              <a:buSzTx/>
              <a:buNone/>
              <a:defRPr sz="2250"/>
            </a:lvl1pPr>
            <a:lvl2pPr marL="0" indent="0" algn="ctr">
              <a:spcBef>
                <a:spcPts val="0"/>
              </a:spcBef>
              <a:buSzTx/>
              <a:buNone/>
              <a:defRPr sz="2250"/>
            </a:lvl2pPr>
            <a:lvl3pPr marL="0" indent="0" algn="ctr">
              <a:spcBef>
                <a:spcPts val="0"/>
              </a:spcBef>
              <a:buSzTx/>
              <a:buNone/>
              <a:defRPr sz="2250"/>
            </a:lvl3pPr>
            <a:lvl4pPr marL="0" indent="0" algn="ctr">
              <a:spcBef>
                <a:spcPts val="0"/>
              </a:spcBef>
              <a:buSzTx/>
              <a:buNone/>
              <a:defRPr sz="2250"/>
            </a:lvl4pPr>
            <a:lvl5pPr marL="0" indent="0"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pic>
        <p:nvPicPr>
          <p:cNvPr id="13" name="image2.png"/>
          <p:cNvPicPr>
            <a:picLocks noChangeAspect="1"/>
          </p:cNvPicPr>
          <p:nvPr/>
        </p:nvPicPr>
        <p:blipFill>
          <a:blip r:embed="rId2">
            <a:alphaModFix amt="69789"/>
            <a:extLst/>
          </a:blip>
          <a:stretch>
            <a:fillRect/>
          </a:stretch>
        </p:blipFill>
        <p:spPr>
          <a:xfrm>
            <a:off x="-71437" y="-3349"/>
            <a:ext cx="6831781" cy="6858001"/>
          </a:xfrm>
          <a:prstGeom prst="rect">
            <a:avLst/>
          </a:prstGeom>
          <a:ln w="12700">
            <a:miter lim="400000"/>
          </a:ln>
        </p:spPr>
      </p:pic>
      <p:sp>
        <p:nvSpPr>
          <p:cNvPr id="14" name="Shape 14"/>
          <p:cNvSpPr>
            <a:spLocks noGrp="1"/>
          </p:cNvSpPr>
          <p:nvPr>
            <p:ph type="sldNum" sz="quarter" idx="2"/>
          </p:nvPr>
        </p:nvSpPr>
        <p:spPr>
          <a:xfrm>
            <a:off x="4416853" y="6505278"/>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510541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63EE9640-CB32-4599-A7A7-B957404874DE}" type="slidenum">
              <a:rPr lang="zh-CN" altLang="en-US"/>
              <a:pPr/>
              <a:t>‹#›</a:t>
            </a:fld>
            <a:endParaRPr lang="en-US" altLang="zh-CN"/>
          </a:p>
        </p:txBody>
      </p:sp>
    </p:spTree>
    <p:extLst>
      <p:ext uri="{BB962C8B-B14F-4D97-AF65-F5344CB8AC3E}">
        <p14:creationId xmlns:p14="http://schemas.microsoft.com/office/powerpoint/2010/main" val="25585344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1" name="Shape 21"/>
          <p:cNvSpPr>
            <a:spLocks noGrp="1"/>
          </p:cNvSpPr>
          <p:nvPr>
            <p:ph type="pic" idx="13"/>
          </p:nvPr>
        </p:nvSpPr>
        <p:spPr>
          <a:xfrm>
            <a:off x="1129606" y="446485"/>
            <a:ext cx="6875859" cy="4161234"/>
          </a:xfrm>
          <a:prstGeom prst="rect">
            <a:avLst/>
          </a:prstGeom>
        </p:spPr>
        <p:txBody>
          <a:bodyPr lIns="91439" tIns="45719" rIns="91439" bIns="45719" anchor="t">
            <a:noAutofit/>
          </a:bodyPr>
          <a:lstStyle/>
          <a:p>
            <a:endParaRPr/>
          </a:p>
        </p:txBody>
      </p:sp>
      <p:sp>
        <p:nvSpPr>
          <p:cNvPr id="22" name="Shape 22"/>
          <p:cNvSpPr>
            <a:spLocks noGrp="1"/>
          </p:cNvSpPr>
          <p:nvPr>
            <p:ph type="title"/>
          </p:nvPr>
        </p:nvSpPr>
        <p:spPr>
          <a:xfrm>
            <a:off x="892969" y="4723805"/>
            <a:ext cx="7358063" cy="1000125"/>
          </a:xfrm>
          <a:prstGeom prst="rect">
            <a:avLst/>
          </a:prstGeom>
        </p:spPr>
        <p:txBody>
          <a:bodyPr anchor="b"/>
          <a:lstStyle/>
          <a:p>
            <a:r>
              <a:t>Title Text</a:t>
            </a:r>
          </a:p>
        </p:txBody>
      </p:sp>
      <p:sp>
        <p:nvSpPr>
          <p:cNvPr id="23" name="Shape 23"/>
          <p:cNvSpPr>
            <a:spLocks noGrp="1"/>
          </p:cNvSpPr>
          <p:nvPr>
            <p:ph type="body" sz="quarter" idx="1"/>
          </p:nvPr>
        </p:nvSpPr>
        <p:spPr>
          <a:xfrm>
            <a:off x="892969" y="5759649"/>
            <a:ext cx="7358063" cy="794742"/>
          </a:xfrm>
          <a:prstGeom prst="rect">
            <a:avLst/>
          </a:prstGeom>
        </p:spPr>
        <p:txBody>
          <a:bodyPr anchor="t"/>
          <a:lstStyle>
            <a:lvl1pPr marL="0" indent="0" algn="ctr">
              <a:spcBef>
                <a:spcPts val="0"/>
              </a:spcBef>
              <a:buSzTx/>
              <a:buNone/>
              <a:defRPr sz="2250"/>
            </a:lvl1pPr>
            <a:lvl2pPr marL="0" indent="0" algn="ctr">
              <a:spcBef>
                <a:spcPts val="0"/>
              </a:spcBef>
              <a:buSzTx/>
              <a:buNone/>
              <a:defRPr sz="2250"/>
            </a:lvl2pPr>
            <a:lvl3pPr marL="0" indent="0" algn="ctr">
              <a:spcBef>
                <a:spcPts val="0"/>
              </a:spcBef>
              <a:buSzTx/>
              <a:buNone/>
              <a:defRPr sz="2250"/>
            </a:lvl3pPr>
            <a:lvl4pPr marL="0" indent="0" algn="ctr">
              <a:spcBef>
                <a:spcPts val="0"/>
              </a:spcBef>
              <a:buSzTx/>
              <a:buNone/>
              <a:defRPr sz="2250"/>
            </a:lvl4pPr>
            <a:lvl5pPr marL="0" indent="0"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xfrm>
            <a:off x="4416853" y="6500812"/>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639554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Shape 31"/>
          <p:cNvSpPr>
            <a:spLocks noGrp="1"/>
          </p:cNvSpPr>
          <p:nvPr>
            <p:ph type="title"/>
          </p:nvPr>
        </p:nvSpPr>
        <p:spPr>
          <a:xfrm>
            <a:off x="892969" y="2268141"/>
            <a:ext cx="7358063" cy="2321719"/>
          </a:xfrm>
          <a:prstGeom prst="rect">
            <a:avLst/>
          </a:prstGeom>
        </p:spPr>
        <p:txBody>
          <a:bodyPr/>
          <a:lstStyle/>
          <a:p>
            <a:r>
              <a:t>Title Text</a:t>
            </a:r>
          </a:p>
        </p:txBody>
      </p:sp>
      <p:sp>
        <p:nvSpPr>
          <p:cNvPr id="32" name="Shape 32"/>
          <p:cNvSpPr>
            <a:spLocks noGrp="1"/>
          </p:cNvSpPr>
          <p:nvPr>
            <p:ph type="sldNum" sz="quarter" idx="2"/>
          </p:nvPr>
        </p:nvSpPr>
        <p:spPr>
          <a:xfrm>
            <a:off x="4416853" y="6505278"/>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834088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4723805" y="446484"/>
            <a:ext cx="3750469" cy="5786438"/>
          </a:xfrm>
          <a:prstGeom prst="rect">
            <a:avLst/>
          </a:prstGeom>
        </p:spPr>
        <p:txBody>
          <a:bodyPr lIns="91439" tIns="45719" rIns="91439" bIns="45719" anchor="t">
            <a:noAutofit/>
          </a:bodyPr>
          <a:lstStyle/>
          <a:p>
            <a:endParaRPr/>
          </a:p>
        </p:txBody>
      </p:sp>
      <p:sp>
        <p:nvSpPr>
          <p:cNvPr id="40" name="Shape 40"/>
          <p:cNvSpPr>
            <a:spLocks noGrp="1"/>
          </p:cNvSpPr>
          <p:nvPr>
            <p:ph type="title"/>
          </p:nvPr>
        </p:nvSpPr>
        <p:spPr>
          <a:xfrm>
            <a:off x="669726" y="446484"/>
            <a:ext cx="3750469" cy="2803922"/>
          </a:xfrm>
          <a:prstGeom prst="rect">
            <a:avLst/>
          </a:prstGeom>
        </p:spPr>
        <p:txBody>
          <a:bodyPr anchor="b"/>
          <a:lstStyle>
            <a:lvl1pPr>
              <a:defRPr sz="4219"/>
            </a:lvl1pPr>
          </a:lstStyle>
          <a:p>
            <a:r>
              <a:t>Title Text</a:t>
            </a:r>
          </a:p>
        </p:txBody>
      </p:sp>
      <p:sp>
        <p:nvSpPr>
          <p:cNvPr id="41" name="Shape 41"/>
          <p:cNvSpPr>
            <a:spLocks noGrp="1"/>
          </p:cNvSpPr>
          <p:nvPr>
            <p:ph type="body" sz="quarter" idx="1"/>
          </p:nvPr>
        </p:nvSpPr>
        <p:spPr>
          <a:xfrm>
            <a:off x="669726" y="3348633"/>
            <a:ext cx="3750469" cy="2884289"/>
          </a:xfrm>
          <a:prstGeom prst="rect">
            <a:avLst/>
          </a:prstGeom>
        </p:spPr>
        <p:txBody>
          <a:bodyPr anchor="t"/>
          <a:lstStyle>
            <a:lvl1pPr marL="0" indent="0" algn="ctr">
              <a:spcBef>
                <a:spcPts val="0"/>
              </a:spcBef>
              <a:buSzTx/>
              <a:buNone/>
              <a:defRPr sz="2250"/>
            </a:lvl1pPr>
            <a:lvl2pPr marL="0" indent="0" algn="ctr">
              <a:spcBef>
                <a:spcPts val="0"/>
              </a:spcBef>
              <a:buSzTx/>
              <a:buNone/>
              <a:defRPr sz="2250"/>
            </a:lvl2pPr>
            <a:lvl3pPr marL="0" indent="0" algn="ctr">
              <a:spcBef>
                <a:spcPts val="0"/>
              </a:spcBef>
              <a:buSzTx/>
              <a:buNone/>
              <a:defRPr sz="2250"/>
            </a:lvl3pPr>
            <a:lvl4pPr marL="0" indent="0" algn="ctr">
              <a:spcBef>
                <a:spcPts val="0"/>
              </a:spcBef>
              <a:buSzTx/>
              <a:buNone/>
              <a:defRPr sz="2250"/>
            </a:lvl4pPr>
            <a:lvl5pPr marL="0" indent="0"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xfrm>
            <a:off x="4416853" y="6505278"/>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506164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9" name="Shape 49"/>
          <p:cNvSpPr>
            <a:spLocks noGrp="1"/>
          </p:cNvSpPr>
          <p:nvPr>
            <p:ph type="title"/>
          </p:nvPr>
        </p:nvSpPr>
        <p:spPr>
          <a:xfrm>
            <a:off x="669727" y="312539"/>
            <a:ext cx="7804547" cy="1518047"/>
          </a:xfrm>
          <a:prstGeom prst="rect">
            <a:avLst/>
          </a:prstGeom>
        </p:spPr>
        <p:txBody>
          <a:bodyPr/>
          <a:lstStyle/>
          <a:p>
            <a:r>
              <a:t>Title Text</a:t>
            </a:r>
          </a:p>
        </p:txBody>
      </p:sp>
      <p:sp>
        <p:nvSpPr>
          <p:cNvPr id="50" name="Shape 50"/>
          <p:cNvSpPr>
            <a:spLocks noGrp="1"/>
          </p:cNvSpPr>
          <p:nvPr>
            <p:ph type="sldNum" sz="quarter" idx="2"/>
          </p:nvPr>
        </p:nvSpPr>
        <p:spPr>
          <a:xfrm>
            <a:off x="4416853" y="6505278"/>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7092446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7" name="Shape 57"/>
          <p:cNvSpPr>
            <a:spLocks noGrp="1"/>
          </p:cNvSpPr>
          <p:nvPr>
            <p:ph type="title"/>
          </p:nvPr>
        </p:nvSpPr>
        <p:spPr>
          <a:xfrm>
            <a:off x="0" y="0"/>
            <a:ext cx="9144000" cy="891120"/>
          </a:xfrm>
          <a:prstGeom prst="rect">
            <a:avLst/>
          </a:prstGeom>
          <a:solidFill>
            <a:srgbClr val="3369A2"/>
          </a:solidFill>
          <a:effectLst>
            <a:outerShdw blurRad="38100" dist="25400" dir="5400000" rotWithShape="0">
              <a:srgbClr val="000000">
                <a:alpha val="50000"/>
              </a:srgbClr>
            </a:outerShdw>
          </a:effectLst>
        </p:spPr>
        <p:txBody>
          <a:bodyPr/>
          <a:lstStyle>
            <a:lvl1pPr>
              <a:defRPr sz="4500">
                <a:solidFill>
                  <a:srgbClr val="FFFFFF"/>
                </a:solidFill>
              </a:defRPr>
            </a:lvl1pPr>
          </a:lstStyle>
          <a:p>
            <a:r>
              <a:t>Title Text</a:t>
            </a:r>
          </a:p>
        </p:txBody>
      </p:sp>
      <p:sp>
        <p:nvSpPr>
          <p:cNvPr id="58" name="Shape 58"/>
          <p:cNvSpPr>
            <a:spLocks noGrp="1"/>
          </p:cNvSpPr>
          <p:nvPr>
            <p:ph type="body" sz="half" idx="1"/>
          </p:nvPr>
        </p:nvSpPr>
        <p:spPr>
          <a:xfrm>
            <a:off x="3473649" y="1625203"/>
            <a:ext cx="4430102" cy="442019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hape 59"/>
          <p:cNvSpPr/>
          <p:nvPr/>
        </p:nvSpPr>
        <p:spPr>
          <a:xfrm>
            <a:off x="0" y="6661547"/>
            <a:ext cx="9144001" cy="196453"/>
          </a:xfrm>
          <a:prstGeom prst="rect">
            <a:avLst/>
          </a:prstGeom>
          <a:solidFill>
            <a:srgbClr val="3369A2"/>
          </a:soli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normAutofit/>
          </a:bodyPr>
          <a:lstStyle>
            <a:lvl1pPr defTabSz="297940">
              <a:defRPr sz="1000">
                <a:solidFill>
                  <a:srgbClr val="FFFFFF"/>
                </a:solidFill>
              </a:defRPr>
            </a:lvl1pPr>
          </a:lstStyle>
          <a:p>
            <a:pPr fontAlgn="auto" hangingPunct="0">
              <a:spcBef>
                <a:spcPts val="0"/>
              </a:spcBef>
              <a:spcAft>
                <a:spcPts val="0"/>
              </a:spcAft>
            </a:pPr>
            <a:r>
              <a:rPr sz="703" kern="0">
                <a:latin typeface="Helvetica Light"/>
                <a:sym typeface="Helvetica Light"/>
              </a:rPr>
              <a:t>王春亮-光学研究方法-几何光学</a:t>
            </a:r>
          </a:p>
        </p:txBody>
      </p:sp>
      <p:sp>
        <p:nvSpPr>
          <p:cNvPr id="60" name="Shape 60"/>
          <p:cNvSpPr>
            <a:spLocks noGrp="1"/>
          </p:cNvSpPr>
          <p:nvPr>
            <p:ph type="sldNum" sz="quarter" idx="2"/>
          </p:nvPr>
        </p:nvSpPr>
        <p:spPr>
          <a:xfrm>
            <a:off x="4416853" y="6505278"/>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1859637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7" name="Shape 67"/>
          <p:cNvSpPr>
            <a:spLocks noGrp="1"/>
          </p:cNvSpPr>
          <p:nvPr>
            <p:ph type="pic" sz="half" idx="13"/>
          </p:nvPr>
        </p:nvSpPr>
        <p:spPr>
          <a:xfrm>
            <a:off x="4723805" y="1830586"/>
            <a:ext cx="3750469" cy="4420195"/>
          </a:xfrm>
          <a:prstGeom prst="rect">
            <a:avLst/>
          </a:prstGeom>
        </p:spPr>
        <p:txBody>
          <a:bodyPr lIns="91439" tIns="45719" rIns="91439" bIns="45719" anchor="t">
            <a:noAutofit/>
          </a:bodyPr>
          <a:lstStyle/>
          <a:p>
            <a:endParaRPr/>
          </a:p>
        </p:txBody>
      </p:sp>
      <p:sp>
        <p:nvSpPr>
          <p:cNvPr id="68" name="Shape 68"/>
          <p:cNvSpPr>
            <a:spLocks noGrp="1"/>
          </p:cNvSpPr>
          <p:nvPr>
            <p:ph type="title"/>
          </p:nvPr>
        </p:nvSpPr>
        <p:spPr>
          <a:xfrm>
            <a:off x="669727" y="312539"/>
            <a:ext cx="7804547" cy="1518047"/>
          </a:xfrm>
          <a:prstGeom prst="rect">
            <a:avLst/>
          </a:prstGeom>
        </p:spPr>
        <p:txBody>
          <a:bodyPr/>
          <a:lstStyle/>
          <a:p>
            <a:r>
              <a:t>Title Text</a:t>
            </a:r>
          </a:p>
        </p:txBody>
      </p:sp>
      <p:sp>
        <p:nvSpPr>
          <p:cNvPr id="69" name="Shape 69"/>
          <p:cNvSpPr>
            <a:spLocks noGrp="1"/>
          </p:cNvSpPr>
          <p:nvPr>
            <p:ph type="body" sz="half" idx="1"/>
          </p:nvPr>
        </p:nvSpPr>
        <p:spPr>
          <a:xfrm>
            <a:off x="669726" y="1830586"/>
            <a:ext cx="3750469"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70" name="Shape 70"/>
          <p:cNvSpPr>
            <a:spLocks noGrp="1"/>
          </p:cNvSpPr>
          <p:nvPr>
            <p:ph type="sldNum" sz="quarter" idx="2"/>
          </p:nvPr>
        </p:nvSpPr>
        <p:spPr>
          <a:xfrm>
            <a:off x="4416853" y="6505278"/>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9965718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7" name="Shape 7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xfrm>
            <a:off x="4416853" y="6505278"/>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1327772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5" name="Shape 85"/>
          <p:cNvSpPr>
            <a:spLocks noGrp="1"/>
          </p:cNvSpPr>
          <p:nvPr>
            <p:ph type="pic" sz="quarter" idx="13"/>
          </p:nvPr>
        </p:nvSpPr>
        <p:spPr>
          <a:xfrm>
            <a:off x="4723805" y="3580805"/>
            <a:ext cx="3750469" cy="2652117"/>
          </a:xfrm>
          <a:prstGeom prst="rect">
            <a:avLst/>
          </a:prstGeom>
        </p:spPr>
        <p:txBody>
          <a:bodyPr lIns="91439" tIns="45719" rIns="91439" bIns="45719" anchor="t">
            <a:noAutofit/>
          </a:bodyPr>
          <a:lstStyle/>
          <a:p>
            <a:endParaRPr/>
          </a:p>
        </p:txBody>
      </p:sp>
      <p:sp>
        <p:nvSpPr>
          <p:cNvPr id="86" name="Shape 86"/>
          <p:cNvSpPr>
            <a:spLocks noGrp="1"/>
          </p:cNvSpPr>
          <p:nvPr>
            <p:ph type="pic" sz="quarter" idx="14"/>
          </p:nvPr>
        </p:nvSpPr>
        <p:spPr>
          <a:xfrm>
            <a:off x="4728177" y="625078"/>
            <a:ext cx="3750470" cy="2652117"/>
          </a:xfrm>
          <a:prstGeom prst="rect">
            <a:avLst/>
          </a:prstGeom>
        </p:spPr>
        <p:txBody>
          <a:bodyPr lIns="91439" tIns="45719" rIns="91439" bIns="45719" anchor="t">
            <a:noAutofit/>
          </a:bodyPr>
          <a:lstStyle/>
          <a:p>
            <a:endParaRPr/>
          </a:p>
        </p:txBody>
      </p:sp>
      <p:sp>
        <p:nvSpPr>
          <p:cNvPr id="87" name="Shape 87"/>
          <p:cNvSpPr>
            <a:spLocks noGrp="1"/>
          </p:cNvSpPr>
          <p:nvPr>
            <p:ph type="pic" sz="half" idx="15"/>
          </p:nvPr>
        </p:nvSpPr>
        <p:spPr>
          <a:xfrm>
            <a:off x="669726" y="625078"/>
            <a:ext cx="3750469" cy="5607844"/>
          </a:xfrm>
          <a:prstGeom prst="rect">
            <a:avLst/>
          </a:prstGeom>
        </p:spPr>
        <p:txBody>
          <a:bodyPr lIns="91439" tIns="45719" rIns="91439" bIns="45719" anchor="t">
            <a:noAutofit/>
          </a:bodyPr>
          <a:lstStyle/>
          <a:p>
            <a:endParaRPr/>
          </a:p>
        </p:txBody>
      </p:sp>
      <p:sp>
        <p:nvSpPr>
          <p:cNvPr id="88" name="Shape 88"/>
          <p:cNvSpPr>
            <a:spLocks noGrp="1"/>
          </p:cNvSpPr>
          <p:nvPr>
            <p:ph type="sldNum" sz="quarter" idx="2"/>
          </p:nvPr>
        </p:nvSpPr>
        <p:spPr>
          <a:xfrm>
            <a:off x="4416853" y="6505278"/>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0478335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5" name="Shape 95"/>
          <p:cNvSpPr>
            <a:spLocks noGrp="1"/>
          </p:cNvSpPr>
          <p:nvPr>
            <p:ph type="body" sz="quarter" idx="1"/>
          </p:nvPr>
        </p:nvSpPr>
        <p:spPr>
          <a:xfrm>
            <a:off x="892969" y="4473774"/>
            <a:ext cx="7358063" cy="330398"/>
          </a:xfrm>
          <a:prstGeom prst="rect">
            <a:avLst/>
          </a:prstGeom>
        </p:spPr>
        <p:txBody>
          <a:bodyPr anchor="t"/>
          <a:lstStyle>
            <a:lvl1pPr marL="0" indent="0" algn="ctr">
              <a:spcBef>
                <a:spcPts val="0"/>
              </a:spcBef>
              <a:buSzTx/>
              <a:buNone/>
              <a:defRPr sz="1687">
                <a:latin typeface="+mj-lt"/>
                <a:ea typeface="+mj-ea"/>
                <a:cs typeface="+mj-cs"/>
                <a:sym typeface="Helvetica"/>
              </a:defRPr>
            </a:lvl1pPr>
            <a:lvl2pPr marL="520880" indent="-208352" algn="ctr">
              <a:spcBef>
                <a:spcPts val="0"/>
              </a:spcBef>
              <a:defRPr sz="1687">
                <a:latin typeface="+mj-lt"/>
                <a:ea typeface="+mj-ea"/>
                <a:cs typeface="+mj-cs"/>
                <a:sym typeface="Helvetica"/>
              </a:defRPr>
            </a:lvl2pPr>
            <a:lvl3pPr marL="833408" indent="-208352" algn="ctr">
              <a:spcBef>
                <a:spcPts val="0"/>
              </a:spcBef>
              <a:defRPr sz="1687">
                <a:latin typeface="+mj-lt"/>
                <a:ea typeface="+mj-ea"/>
                <a:cs typeface="+mj-cs"/>
                <a:sym typeface="Helvetica"/>
              </a:defRPr>
            </a:lvl3pPr>
            <a:lvl4pPr marL="1145936" indent="-208352" algn="ctr">
              <a:spcBef>
                <a:spcPts val="0"/>
              </a:spcBef>
              <a:defRPr sz="1687">
                <a:latin typeface="+mj-lt"/>
                <a:ea typeface="+mj-ea"/>
                <a:cs typeface="+mj-cs"/>
                <a:sym typeface="Helvetica"/>
              </a:defRPr>
            </a:lvl4pPr>
            <a:lvl5pPr marL="1458464" indent="-208352" algn="ctr">
              <a:spcBef>
                <a:spcPts val="0"/>
              </a:spcBef>
              <a:defRPr sz="1687">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6" name="Shape 96"/>
          <p:cNvSpPr>
            <a:spLocks noGrp="1"/>
          </p:cNvSpPr>
          <p:nvPr>
            <p:ph type="body" sz="quarter" idx="13"/>
          </p:nvPr>
        </p:nvSpPr>
        <p:spPr>
          <a:xfrm>
            <a:off x="892969" y="2969121"/>
            <a:ext cx="7358063" cy="544712"/>
          </a:xfrm>
          <a:prstGeom prst="rect">
            <a:avLst/>
          </a:prstGeom>
        </p:spPr>
        <p:txBody>
          <a:bodyPr/>
          <a:lstStyle>
            <a:lvl1pPr marL="0" indent="0" algn="ctr">
              <a:spcBef>
                <a:spcPts val="0"/>
              </a:spcBef>
              <a:buSzTx/>
              <a:buNone/>
              <a:defRPr sz="3800"/>
            </a:lvl1pPr>
          </a:lstStyle>
          <a:p>
            <a:pPr marL="0" indent="0" algn="ctr">
              <a:spcBef>
                <a:spcPts val="0"/>
              </a:spcBef>
              <a:buSzTx/>
              <a:buNone/>
              <a:defRPr sz="3800"/>
            </a:pPr>
            <a:endParaRPr/>
          </a:p>
        </p:txBody>
      </p:sp>
      <p:sp>
        <p:nvSpPr>
          <p:cNvPr id="97" name="Shape 97"/>
          <p:cNvSpPr>
            <a:spLocks noGrp="1"/>
          </p:cNvSpPr>
          <p:nvPr>
            <p:ph type="sldNum" sz="quarter" idx="2"/>
          </p:nvPr>
        </p:nvSpPr>
        <p:spPr>
          <a:xfrm>
            <a:off x="4416853" y="6505278"/>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1723055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4" name="Shape 104"/>
          <p:cNvSpPr>
            <a:spLocks noGrp="1"/>
          </p:cNvSpPr>
          <p:nvPr>
            <p:ph type="pic" idx="13"/>
          </p:nvPr>
        </p:nvSpPr>
        <p:spPr>
          <a:xfrm>
            <a:off x="0" y="0"/>
            <a:ext cx="9144000" cy="6858000"/>
          </a:xfrm>
          <a:prstGeom prst="rect">
            <a:avLst/>
          </a:prstGeom>
        </p:spPr>
        <p:txBody>
          <a:bodyPr lIns="91439" tIns="45719" rIns="91439" bIns="45719" anchor="t">
            <a:noAutofit/>
          </a:bodyPr>
          <a:lstStyle/>
          <a:p>
            <a:endParaRPr/>
          </a:p>
        </p:txBody>
      </p:sp>
      <p:sp>
        <p:nvSpPr>
          <p:cNvPr id="105" name="Shape 105"/>
          <p:cNvSpPr>
            <a:spLocks noGrp="1"/>
          </p:cNvSpPr>
          <p:nvPr>
            <p:ph type="sldNum" sz="quarter" idx="2"/>
          </p:nvPr>
        </p:nvSpPr>
        <p:spPr>
          <a:xfrm>
            <a:off x="4416853" y="6505278"/>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558650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FC18A102-86C5-4728-BA5B-C922B55C224F}" type="slidenum">
              <a:rPr lang="zh-CN" altLang="en-US"/>
              <a:pPr/>
              <a:t>‹#›</a:t>
            </a:fld>
            <a:endParaRPr lang="en-US" altLang="zh-CN"/>
          </a:p>
        </p:txBody>
      </p:sp>
    </p:spTree>
    <p:extLst>
      <p:ext uri="{BB962C8B-B14F-4D97-AF65-F5344CB8AC3E}">
        <p14:creationId xmlns:p14="http://schemas.microsoft.com/office/powerpoint/2010/main" val="16683023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2" name="Shape 112"/>
          <p:cNvSpPr>
            <a:spLocks noGrp="1"/>
          </p:cNvSpPr>
          <p:nvPr>
            <p:ph type="sldNum" sz="quarter" idx="2"/>
          </p:nvPr>
        </p:nvSpPr>
        <p:spPr>
          <a:xfrm>
            <a:off x="4416853" y="6505278"/>
            <a:ext cx="301365" cy="297389"/>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2328030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11033B52-45CE-4ADC-BF59-4FE5DCFE61AD}" type="slidenum">
              <a:rPr lang="zh-CN" altLang="en-US"/>
              <a:pPr/>
              <a:t>‹#›</a:t>
            </a:fld>
            <a:endParaRPr lang="en-US" altLang="zh-CN"/>
          </a:p>
        </p:txBody>
      </p:sp>
    </p:spTree>
    <p:extLst>
      <p:ext uri="{BB962C8B-B14F-4D97-AF65-F5344CB8AC3E}">
        <p14:creationId xmlns:p14="http://schemas.microsoft.com/office/powerpoint/2010/main" val="1107021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97963AD7-0938-4B23-B3C0-5F26561B88DC}" type="slidenum">
              <a:rPr lang="zh-CN" altLang="en-US"/>
              <a:pPr/>
              <a:t>‹#›</a:t>
            </a:fld>
            <a:endParaRPr lang="en-US" altLang="zh-CN"/>
          </a:p>
        </p:txBody>
      </p:sp>
    </p:spTree>
    <p:extLst>
      <p:ext uri="{BB962C8B-B14F-4D97-AF65-F5344CB8AC3E}">
        <p14:creationId xmlns:p14="http://schemas.microsoft.com/office/powerpoint/2010/main" val="3799086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A51781B0-F3F0-4F21-9C4E-A8503290E578}" type="slidenum">
              <a:rPr lang="zh-CN" altLang="en-US"/>
              <a:pPr/>
              <a:t>‹#›</a:t>
            </a:fld>
            <a:endParaRPr lang="en-US" altLang="zh-CN"/>
          </a:p>
        </p:txBody>
      </p:sp>
    </p:spTree>
    <p:extLst>
      <p:ext uri="{BB962C8B-B14F-4D97-AF65-F5344CB8AC3E}">
        <p14:creationId xmlns:p14="http://schemas.microsoft.com/office/powerpoint/2010/main" val="647263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293A2E19-9D30-4B82-8CEE-4DEB8D8968C1}" type="slidenum">
              <a:rPr lang="zh-CN" altLang="en-US"/>
              <a:pPr/>
              <a:t>‹#›</a:t>
            </a:fld>
            <a:endParaRPr lang="en-US" altLang="zh-CN"/>
          </a:p>
        </p:txBody>
      </p:sp>
    </p:spTree>
    <p:extLst>
      <p:ext uri="{BB962C8B-B14F-4D97-AF65-F5344CB8AC3E}">
        <p14:creationId xmlns:p14="http://schemas.microsoft.com/office/powerpoint/2010/main" val="176990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39889AA5-2F16-4DFB-80CC-372FABD779AE}" type="slidenum">
              <a:rPr lang="zh-CN" altLang="en-US"/>
              <a:pPr/>
              <a:t>‹#›</a:t>
            </a:fld>
            <a:endParaRPr lang="en-US" altLang="zh-CN"/>
          </a:p>
        </p:txBody>
      </p:sp>
    </p:spTree>
    <p:extLst>
      <p:ext uri="{BB962C8B-B14F-4D97-AF65-F5344CB8AC3E}">
        <p14:creationId xmlns:p14="http://schemas.microsoft.com/office/powerpoint/2010/main" val="2450652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E56A6B38-8A6E-475B-84A0-118FE781D05E}" type="slidenum">
              <a:rPr lang="zh-CN" altLang="en-US"/>
              <a:pPr/>
              <a:t>‹#›</a:t>
            </a:fld>
            <a:endParaRPr lang="en-US" altLang="zh-CN"/>
          </a:p>
        </p:txBody>
      </p:sp>
    </p:spTree>
    <p:extLst>
      <p:ext uri="{BB962C8B-B14F-4D97-AF65-F5344CB8AC3E}">
        <p14:creationId xmlns:p14="http://schemas.microsoft.com/office/powerpoint/2010/main" val="205823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655638" y="360363"/>
            <a:ext cx="8497887" cy="71913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0" name="Rectangle 6"/>
          <p:cNvSpPr>
            <a:spLocks noGrp="1" noChangeArrowheads="1"/>
          </p:cNvSpPr>
          <p:nvPr>
            <p:ph type="sldNum" sz="quarter" idx="4"/>
          </p:nvPr>
        </p:nvSpPr>
        <p:spPr bwMode="auto">
          <a:xfrm>
            <a:off x="2971800" y="65373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9A3AEB7-29E4-40BA-8CF4-82688772D210}" type="slidenum">
              <a:rPr lang="zh-CN" altLang="en-US"/>
              <a:pPr/>
              <a:t>‹#›</a:t>
            </a:fld>
            <a:endParaRPr lang="en-US" altLang="zh-CN"/>
          </a:p>
        </p:txBody>
      </p:sp>
      <p:sp>
        <p:nvSpPr>
          <p:cNvPr id="1026" name="Rectangle 2"/>
          <p:cNvSpPr>
            <a:spLocks noGrp="1" noChangeArrowheads="1"/>
          </p:cNvSpPr>
          <p:nvPr>
            <p:ph type="title"/>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48" name="Rectangle 24"/>
          <p:cNvSpPr>
            <a:spLocks noChangeArrowheads="1"/>
          </p:cNvSpPr>
          <p:nvPr/>
        </p:nvSpPr>
        <p:spPr bwMode="gray">
          <a:xfrm>
            <a:off x="0" y="719138"/>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Rectangle 25"/>
          <p:cNvSpPr>
            <a:spLocks noChangeArrowheads="1"/>
          </p:cNvSpPr>
          <p:nvPr/>
        </p:nvSpPr>
        <p:spPr bwMode="gray">
          <a:xfrm>
            <a:off x="328613" y="357188"/>
            <a:ext cx="328612"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Rectangle 26"/>
          <p:cNvSpPr>
            <a:spLocks noChangeArrowheads="1"/>
          </p:cNvSpPr>
          <p:nvPr/>
        </p:nvSpPr>
        <p:spPr bwMode="gray">
          <a:xfrm>
            <a:off x="657225" y="0"/>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Rectangle 28"/>
          <p:cNvSpPr>
            <a:spLocks noChangeArrowheads="1"/>
          </p:cNvSpPr>
          <p:nvPr/>
        </p:nvSpPr>
        <p:spPr bwMode="gray">
          <a:xfrm>
            <a:off x="657225" y="361950"/>
            <a:ext cx="328613"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Rectangle 29"/>
          <p:cNvSpPr>
            <a:spLocks noChangeArrowheads="1"/>
          </p:cNvSpPr>
          <p:nvPr/>
        </p:nvSpPr>
        <p:spPr bwMode="gray">
          <a:xfrm>
            <a:off x="328613" y="719138"/>
            <a:ext cx="328612"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77" r:id="rId16"/>
    <p:sldLayoutId id="2147483678" r:id="rId17"/>
    <p:sldLayoutId id="2147483679" r:id="rId18"/>
  </p:sldLayoutIdLst>
  <p:txStyles>
    <p:title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fontAlgn="base">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fontAlgn="base">
        <a:spcBef>
          <a:spcPct val="20000"/>
        </a:spcBef>
        <a:spcAft>
          <a:spcPct val="0"/>
        </a:spcAft>
        <a:buChar char="–"/>
        <a:defRPr sz="2000" kern="1200">
          <a:solidFill>
            <a:schemeClr val="tx1"/>
          </a:solidFill>
          <a:latin typeface="+mj-lt"/>
          <a:ea typeface="+mn-ea"/>
          <a:cs typeface="+mn-cs"/>
        </a:defRPr>
      </a:lvl4pPr>
      <a:lvl5pPr marL="2057400" indent="-228600" algn="l" rtl="0" fontAlgn="base">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669727" y="892969"/>
            <a:ext cx="7804547" cy="50720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1370013" y="1371600"/>
            <a:ext cx="7315201" cy="46513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Shape 4"/>
          <p:cNvSpPr>
            <a:spLocks noGrp="1"/>
          </p:cNvSpPr>
          <p:nvPr>
            <p:ph type="sldNum" sz="quarter" idx="2"/>
          </p:nvPr>
        </p:nvSpPr>
        <p:spPr>
          <a:xfrm>
            <a:off x="4393610" y="6505278"/>
            <a:ext cx="347852" cy="297389"/>
          </a:xfrm>
          <a:prstGeom prst="rect">
            <a:avLst/>
          </a:prstGeom>
          <a:ln w="12700">
            <a:miter lim="400000"/>
          </a:ln>
        </p:spPr>
        <p:txBody>
          <a:bodyPr wrap="none" lIns="50800" tIns="50800" rIns="50800" bIns="50800">
            <a:spAutoFit/>
          </a:bodyPr>
          <a:lstStyle>
            <a:lvl1pPr>
              <a:defRPr sz="1266"/>
            </a:lvl1pPr>
          </a:lstStyle>
          <a:p>
            <a:pPr defTabSz="410751" fontAlgn="auto" hangingPunct="0">
              <a:spcBef>
                <a:spcPts val="0"/>
              </a:spcBef>
              <a:spcAft>
                <a:spcPts val="0"/>
              </a:spcAft>
            </a:pPr>
            <a:fld id="{86CB4B4D-7CA3-9044-876B-883B54F8677D}" type="slidenum">
              <a:rPr lang="en-US" altLang="zh-CN" kern="0" smtClean="0">
                <a:solidFill>
                  <a:srgbClr val="000000"/>
                </a:solidFill>
                <a:latin typeface="Helvetica Light"/>
                <a:sym typeface="Helvetica Light"/>
              </a:rPr>
              <a:pPr defTabSz="410751" fontAlgn="auto" hangingPunct="0">
                <a:spcBef>
                  <a:spcPts val="0"/>
                </a:spcBef>
                <a:spcAft>
                  <a:spcPts val="0"/>
                </a:spcAft>
              </a:pPr>
              <a:t>‹#›</a:t>
            </a:fld>
            <a:endParaRPr lang="en-US" altLang="zh-CN" kern="0">
              <a:solidFill>
                <a:srgbClr val="000000"/>
              </a:solidFill>
              <a:latin typeface="Helvetica Light"/>
              <a:sym typeface="Helvetica Light"/>
            </a:endParaRPr>
          </a:p>
        </p:txBody>
      </p:sp>
    </p:spTree>
    <p:extLst>
      <p:ext uri="{BB962C8B-B14F-4D97-AF65-F5344CB8AC3E}">
        <p14:creationId xmlns:p14="http://schemas.microsoft.com/office/powerpoint/2010/main" val="191191685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ti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img1.3lian.com/img2011/08/73/01.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31.gif"/></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34.jpe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14.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image" Target="../media/image46.tif"/><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baike.baidu.com/pic/8/11463097162112284.jpg"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1.emf"/><Relationship Id="rId5" Type="http://schemas.openxmlformats.org/officeDocument/2006/relationships/oleObject" Target="../embeddings/oleObject1.bin"/><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8.png"/><Relationship Id="rId5" Type="http://schemas.openxmlformats.org/officeDocument/2006/relationships/image" Target="../media/image66.w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7.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0.wmf"/><Relationship Id="rId11" Type="http://schemas.openxmlformats.org/officeDocument/2006/relationships/oleObject" Target="../embeddings/oleObject6.bin"/><Relationship Id="rId5" Type="http://schemas.openxmlformats.org/officeDocument/2006/relationships/oleObject" Target="../embeddings/oleObject4.bin"/><Relationship Id="rId10" Type="http://schemas.openxmlformats.org/officeDocument/2006/relationships/image" Target="../media/image75.jpeg"/><Relationship Id="rId4" Type="http://schemas.openxmlformats.org/officeDocument/2006/relationships/image" Target="../media/image69.wmf"/><Relationship Id="rId9" Type="http://schemas.openxmlformats.org/officeDocument/2006/relationships/image" Target="../media/image74.jpeg"/><Relationship Id="rId14" Type="http://schemas.openxmlformats.org/officeDocument/2006/relationships/image" Target="../media/image73.wmf"/></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7.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0.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11.bin"/></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xml"/><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subTitle" sz="half" idx="1"/>
          </p:nvPr>
        </p:nvSpPr>
        <p:spPr>
          <a:xfrm>
            <a:off x="3809772" y="2294204"/>
            <a:ext cx="5225310" cy="2908742"/>
          </a:xfrm>
          <a:prstGeom prst="rect">
            <a:avLst/>
          </a:prstGeom>
          <a:effectLst>
            <a:outerShdw blurRad="50800" dist="12700" rotWithShape="0">
              <a:srgbClr val="000000">
                <a:alpha val="50000"/>
              </a:srgbClr>
            </a:outerShdw>
          </a:effectLst>
        </p:spPr>
        <p:txBody>
          <a:bodyPr>
            <a:normAutofit/>
          </a:bodyPr>
          <a:lstStyle/>
          <a:p>
            <a:pPr defTabSz="299848">
              <a:defRPr sz="9400">
                <a:solidFill>
                  <a:srgbClr val="FF9300"/>
                </a:solidFill>
                <a:latin typeface="Libian SC Regular"/>
                <a:ea typeface="Libian SC Regular"/>
                <a:cs typeface="Libian SC Regular"/>
                <a:sym typeface="Libian SC Regular"/>
              </a:defRPr>
            </a:pPr>
            <a:r>
              <a:rPr lang="zh-CN" altLang="en-US" dirty="0" smtClean="0">
                <a:latin typeface="隶书" panose="02010509060101010101" pitchFamily="49" charset="-122"/>
                <a:ea typeface="隶书" panose="02010509060101010101" pitchFamily="49" charset="-122"/>
              </a:rPr>
              <a:t>现代光学</a:t>
            </a:r>
            <a:endParaRPr lang="en-US" altLang="zh-CN" dirty="0" smtClean="0">
              <a:latin typeface="隶书" panose="02010509060101010101" pitchFamily="49" charset="-122"/>
              <a:ea typeface="隶书" panose="02010509060101010101" pitchFamily="49" charset="-122"/>
            </a:endParaRPr>
          </a:p>
          <a:p>
            <a:pPr defTabSz="299848">
              <a:defRPr sz="9400">
                <a:solidFill>
                  <a:srgbClr val="FF9300"/>
                </a:solidFill>
                <a:latin typeface="Libian SC Regular"/>
                <a:ea typeface="Libian SC Regular"/>
                <a:cs typeface="Libian SC Regular"/>
                <a:sym typeface="Libian SC Regular"/>
              </a:defRPr>
            </a:pPr>
            <a:r>
              <a:rPr lang="zh-CN" altLang="en-US" sz="6200" dirty="0" smtClean="0">
                <a:solidFill>
                  <a:schemeClr val="bg1">
                    <a:lumMod val="95000"/>
                  </a:schemeClr>
                </a:solidFill>
                <a:latin typeface="楷体" panose="02010609060101010101" pitchFamily="49" charset="-122"/>
                <a:ea typeface="楷体" panose="02010609060101010101" pitchFamily="49" charset="-122"/>
              </a:rPr>
              <a:t>第一周</a:t>
            </a:r>
            <a:r>
              <a:rPr lang="en-US" altLang="zh-CN" sz="6200" dirty="0" smtClean="0">
                <a:solidFill>
                  <a:schemeClr val="bg1">
                    <a:lumMod val="95000"/>
                  </a:schemeClr>
                </a:solidFill>
                <a:latin typeface="楷体" panose="02010609060101010101" pitchFamily="49" charset="-122"/>
                <a:ea typeface="楷体" panose="02010609060101010101" pitchFamily="49" charset="-122"/>
              </a:rPr>
              <a:t>-</a:t>
            </a:r>
            <a:r>
              <a:rPr lang="zh-CN" altLang="en-US" sz="6200" dirty="0" smtClean="0">
                <a:solidFill>
                  <a:schemeClr val="bg1">
                    <a:lumMod val="95000"/>
                  </a:schemeClr>
                </a:solidFill>
                <a:latin typeface="楷体" panose="02010609060101010101" pitchFamily="49" charset="-122"/>
                <a:ea typeface="楷体" panose="02010609060101010101" pitchFamily="49" charset="-122"/>
              </a:rPr>
              <a:t>绪论</a:t>
            </a:r>
            <a:endParaRPr sz="6200" dirty="0">
              <a:solidFill>
                <a:schemeClr val="bg1">
                  <a:lumMod val="95000"/>
                </a:schemeClr>
              </a:solidFill>
              <a:latin typeface="楷体" panose="02010609060101010101" pitchFamily="49" charset="-122"/>
              <a:ea typeface="楷体" panose="02010609060101010101" pitchFamily="49" charset="-122"/>
            </a:endParaRPr>
          </a:p>
        </p:txBody>
      </p:sp>
      <p:sp>
        <p:nvSpPr>
          <p:cNvPr id="3" name="文本框 2"/>
          <p:cNvSpPr txBox="1"/>
          <p:nvPr/>
        </p:nvSpPr>
        <p:spPr>
          <a:xfrm>
            <a:off x="6665663" y="5943600"/>
            <a:ext cx="1657826" cy="461665"/>
          </a:xfrm>
          <a:prstGeom prst="rect">
            <a:avLst/>
          </a:prstGeom>
          <a:noFill/>
        </p:spPr>
        <p:txBody>
          <a:bodyPr wrap="none" rtlCol="0">
            <a:spAutoFit/>
          </a:bodyPr>
          <a:lstStyle/>
          <a:p>
            <a:r>
              <a:rPr lang="en-US" altLang="zh-CN" sz="2400" dirty="0" smtClean="0">
                <a:solidFill>
                  <a:schemeClr val="bg1"/>
                </a:solidFill>
              </a:rPr>
              <a:t>2018</a:t>
            </a:r>
            <a:r>
              <a:rPr lang="zh-CN" altLang="en-US" sz="2400" dirty="0" smtClean="0">
                <a:solidFill>
                  <a:schemeClr val="bg1"/>
                </a:solidFill>
              </a:rPr>
              <a:t>年</a:t>
            </a:r>
            <a:r>
              <a:rPr lang="en-US" altLang="zh-CN" sz="2400" dirty="0">
                <a:solidFill>
                  <a:schemeClr val="bg1"/>
                </a:solidFill>
              </a:rPr>
              <a:t>3</a:t>
            </a:r>
            <a:r>
              <a:rPr lang="zh-CN" altLang="en-US" sz="2400" dirty="0" smtClean="0">
                <a:solidFill>
                  <a:schemeClr val="bg1"/>
                </a:solidFill>
              </a:rPr>
              <a:t>月</a:t>
            </a:r>
            <a:endParaRPr lang="zh-CN" altLang="en-US" sz="2400" dirty="0">
              <a:solidFill>
                <a:schemeClr val="bg1"/>
              </a:solidFill>
            </a:endParaRPr>
          </a:p>
        </p:txBody>
      </p:sp>
    </p:spTree>
    <p:extLst>
      <p:ext uri="{BB962C8B-B14F-4D97-AF65-F5344CB8AC3E}">
        <p14:creationId xmlns:p14="http://schemas.microsoft.com/office/powerpoint/2010/main" val="122701217"/>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表格占位符 2"/>
          <p:cNvSpPr>
            <a:spLocks noGrp="1"/>
          </p:cNvSpPr>
          <p:nvPr>
            <p:ph type="tbl" idx="1"/>
          </p:nvPr>
        </p:nvSpPr>
        <p:spPr/>
      </p:sp>
      <p:pic>
        <p:nvPicPr>
          <p:cNvPr id="4" name="图片 3"/>
          <p:cNvPicPr>
            <a:picLocks noChangeAspect="1"/>
          </p:cNvPicPr>
          <p:nvPr/>
        </p:nvPicPr>
        <p:blipFill rotWithShape="1">
          <a:blip r:embed="rId2"/>
          <a:srcRect t="-1" b="17122"/>
          <a:stretch/>
        </p:blipFill>
        <p:spPr>
          <a:xfrm>
            <a:off x="0" y="0"/>
            <a:ext cx="9144000" cy="6858000"/>
          </a:xfrm>
          <a:prstGeom prst="rect">
            <a:avLst/>
          </a:prstGeom>
        </p:spPr>
      </p:pic>
    </p:spTree>
    <p:extLst>
      <p:ext uri="{BB962C8B-B14F-4D97-AF65-F5344CB8AC3E}">
        <p14:creationId xmlns:p14="http://schemas.microsoft.com/office/powerpoint/2010/main" val="16789467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rotWithShape="1">
          <a:blip r:embed="rId2"/>
          <a:srcRect r="3703"/>
          <a:stretch/>
        </p:blipFill>
        <p:spPr>
          <a:xfrm>
            <a:off x="-1" y="0"/>
            <a:ext cx="9144001" cy="6858000"/>
          </a:xfrm>
          <a:prstGeom prst="rect">
            <a:avLst/>
          </a:prstGeom>
        </p:spPr>
      </p:pic>
      <p:sp>
        <p:nvSpPr>
          <p:cNvPr id="8" name="椭圆 7"/>
          <p:cNvSpPr/>
          <p:nvPr/>
        </p:nvSpPr>
        <p:spPr bwMode="auto">
          <a:xfrm>
            <a:off x="5334000" y="0"/>
            <a:ext cx="1447800" cy="53340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39519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表格占位符 2"/>
          <p:cNvSpPr>
            <a:spLocks noGrp="1"/>
          </p:cNvSpPr>
          <p:nvPr>
            <p:ph type="tbl" idx="1"/>
          </p:nvPr>
        </p:nvSpPr>
        <p:spPr/>
      </p:sp>
      <p:pic>
        <p:nvPicPr>
          <p:cNvPr id="4" name="图片 3"/>
          <p:cNvPicPr>
            <a:picLocks noChangeAspect="1"/>
          </p:cNvPicPr>
          <p:nvPr/>
        </p:nvPicPr>
        <p:blipFill rotWithShape="1">
          <a:blip r:embed="rId2"/>
          <a:srcRect b="1099"/>
          <a:stretch/>
        </p:blipFill>
        <p:spPr>
          <a:xfrm>
            <a:off x="-22713" y="0"/>
            <a:ext cx="9191519" cy="6858000"/>
          </a:xfrm>
          <a:prstGeom prst="rect">
            <a:avLst/>
          </a:prstGeom>
        </p:spPr>
      </p:pic>
    </p:spTree>
    <p:extLst>
      <p:ext uri="{BB962C8B-B14F-4D97-AF65-F5344CB8AC3E}">
        <p14:creationId xmlns:p14="http://schemas.microsoft.com/office/powerpoint/2010/main" val="2450295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zh-CN" altLang="en-US" sz="2400">
                <a:ea typeface="宋体" panose="02010600030101010101" pitchFamily="2" charset="-122"/>
              </a:rPr>
              <a:t>思路</a:t>
            </a:r>
          </a:p>
        </p:txBody>
      </p:sp>
      <p:sp>
        <p:nvSpPr>
          <p:cNvPr id="277507" name="Rectangle 3"/>
          <p:cNvSpPr>
            <a:spLocks noGrp="1" noChangeArrowheads="1"/>
          </p:cNvSpPr>
          <p:nvPr>
            <p:ph type="body" idx="1"/>
          </p:nvPr>
        </p:nvSpPr>
        <p:spPr>
          <a:xfrm>
            <a:off x="2057400" y="1600200"/>
            <a:ext cx="6248400" cy="4800600"/>
          </a:xfrm>
        </p:spPr>
        <p:txBody>
          <a:bodyPr/>
          <a:lstStyle/>
          <a:p>
            <a:pPr>
              <a:lnSpc>
                <a:spcPct val="90000"/>
              </a:lnSpc>
            </a:pPr>
            <a:r>
              <a:rPr lang="zh-CN" altLang="en-US" dirty="0">
                <a:ea typeface="宋体" panose="02010600030101010101" pitchFamily="2" charset="-122"/>
              </a:rPr>
              <a:t>结合应用</a:t>
            </a:r>
            <a:r>
              <a:rPr lang="zh-CN" altLang="en-US" dirty="0" smtClean="0">
                <a:ea typeface="宋体" panose="02010600030101010101" pitchFamily="2" charset="-122"/>
              </a:rPr>
              <a:t>实例</a:t>
            </a:r>
            <a:endParaRPr lang="zh-CN" altLang="en-US" dirty="0">
              <a:ea typeface="宋体" panose="02010600030101010101" pitchFamily="2" charset="-122"/>
            </a:endParaRPr>
          </a:p>
          <a:p>
            <a:pPr>
              <a:lnSpc>
                <a:spcPct val="90000"/>
              </a:lnSpc>
            </a:pPr>
            <a:endParaRPr lang="en-US" altLang="zh-CN" dirty="0" smtClean="0">
              <a:ea typeface="宋体" panose="02010600030101010101" pitchFamily="2" charset="-122"/>
            </a:endParaRPr>
          </a:p>
          <a:p>
            <a:pPr>
              <a:lnSpc>
                <a:spcPct val="90000"/>
              </a:lnSpc>
            </a:pPr>
            <a:r>
              <a:rPr lang="zh-CN" altLang="en-US" dirty="0" smtClean="0">
                <a:ea typeface="宋体" panose="02010600030101010101" pitchFamily="2" charset="-122"/>
              </a:rPr>
              <a:t>介绍一些</a:t>
            </a:r>
            <a:r>
              <a:rPr lang="zh-CN" altLang="en-US" dirty="0">
                <a:ea typeface="宋体" panose="02010600030101010101" pitchFamily="2" charset="-122"/>
              </a:rPr>
              <a:t>必要的知识</a:t>
            </a:r>
          </a:p>
          <a:p>
            <a:pPr>
              <a:lnSpc>
                <a:spcPct val="90000"/>
              </a:lnSpc>
            </a:pPr>
            <a:endParaRPr lang="zh-CN" altLang="en-US" dirty="0">
              <a:ea typeface="宋体" panose="02010600030101010101" pitchFamily="2" charset="-122"/>
            </a:endParaRPr>
          </a:p>
          <a:p>
            <a:pPr>
              <a:lnSpc>
                <a:spcPct val="90000"/>
              </a:lnSpc>
            </a:pPr>
            <a:r>
              <a:rPr lang="zh-CN" altLang="en-US" b="1" dirty="0">
                <a:ea typeface="宋体" panose="02010600030101010101" pitchFamily="2" charset="-122"/>
              </a:rPr>
              <a:t>强调物理过程的</a:t>
            </a:r>
            <a:r>
              <a:rPr lang="zh-CN" altLang="en-US" b="1" dirty="0" smtClean="0">
                <a:ea typeface="宋体" panose="02010600030101010101" pitchFamily="2" charset="-122"/>
              </a:rPr>
              <a:t>理解</a:t>
            </a:r>
            <a:endParaRPr lang="en-US" altLang="zh-CN" b="1" dirty="0" smtClean="0">
              <a:ea typeface="宋体" panose="02010600030101010101" pitchFamily="2" charset="-122"/>
            </a:endParaRPr>
          </a:p>
          <a:p>
            <a:pPr>
              <a:lnSpc>
                <a:spcPct val="90000"/>
              </a:lnSpc>
            </a:pPr>
            <a:endParaRPr lang="en-US" altLang="zh-CN" b="1" dirty="0">
              <a:ea typeface="宋体" panose="02010600030101010101" pitchFamily="2" charset="-122"/>
            </a:endParaRPr>
          </a:p>
          <a:p>
            <a:pPr>
              <a:lnSpc>
                <a:spcPct val="90000"/>
              </a:lnSpc>
            </a:pPr>
            <a:r>
              <a:rPr lang="zh-CN" altLang="en-US" b="1" dirty="0" smtClean="0">
                <a:ea typeface="宋体" panose="02010600030101010101" pitchFamily="2" charset="-122"/>
              </a:rPr>
              <a:t>不需要拍</a:t>
            </a:r>
            <a:r>
              <a:rPr lang="en-US" altLang="zh-CN" b="1" dirty="0" smtClean="0">
                <a:ea typeface="宋体" panose="02010600030101010101" pitchFamily="2" charset="-122"/>
              </a:rPr>
              <a:t>PPT, BB</a:t>
            </a:r>
            <a:r>
              <a:rPr lang="zh-CN" altLang="en-US" b="1" dirty="0" smtClean="0">
                <a:ea typeface="宋体" panose="02010600030101010101" pitchFamily="2" charset="-122"/>
              </a:rPr>
              <a:t>平台有。</a:t>
            </a:r>
            <a:endParaRPr lang="en-US" altLang="zh-CN" b="1" dirty="0" smtClean="0">
              <a:ea typeface="宋体" panose="02010600030101010101" pitchFamily="2" charset="-122"/>
            </a:endParaRPr>
          </a:p>
          <a:p>
            <a:pPr>
              <a:lnSpc>
                <a:spcPct val="90000"/>
              </a:lnSpc>
            </a:pPr>
            <a:endParaRPr lang="en-US" altLang="zh-CN" b="1" dirty="0">
              <a:ea typeface="宋体" panose="02010600030101010101" pitchFamily="2" charset="-122"/>
            </a:endParaRPr>
          </a:p>
          <a:p>
            <a:pPr>
              <a:lnSpc>
                <a:spcPct val="90000"/>
              </a:lnSpc>
            </a:pPr>
            <a:r>
              <a:rPr lang="zh-CN" altLang="en-US" dirty="0" smtClean="0">
                <a:solidFill>
                  <a:srgbClr val="0000FF"/>
                </a:solidFill>
                <a:ea typeface="宋体" panose="02010600030101010101" pitchFamily="2" charset="-122"/>
              </a:rPr>
              <a:t>找到有趣的东西，可在课堂上讲</a:t>
            </a:r>
            <a:endParaRPr lang="en-US" altLang="zh-CN" dirty="0" smtClean="0">
              <a:solidFill>
                <a:srgbClr val="0000FF"/>
              </a:solidFill>
              <a:ea typeface="宋体" panose="02010600030101010101" pitchFamily="2" charset="-122"/>
            </a:endParaRPr>
          </a:p>
          <a:p>
            <a:pPr marL="0" indent="0">
              <a:lnSpc>
                <a:spcPct val="90000"/>
              </a:lnSpc>
              <a:buNone/>
            </a:pPr>
            <a:r>
              <a:rPr lang="zh-CN" altLang="en-US" sz="2400" dirty="0" smtClean="0">
                <a:solidFill>
                  <a:srgbClr val="0000FF"/>
                </a:solidFill>
                <a:latin typeface="楷体" panose="02010609060101010101" pitchFamily="49" charset="-122"/>
                <a:ea typeface="楷体" panose="02010609060101010101" pitchFamily="49" charset="-122"/>
              </a:rPr>
              <a:t>  （提前一周预定）</a:t>
            </a:r>
            <a:endParaRPr lang="en-US" altLang="zh-CN" sz="2400" dirty="0">
              <a:solidFill>
                <a:srgbClr val="0000FF"/>
              </a:solidFill>
              <a:latin typeface="楷体" panose="02010609060101010101" pitchFamily="49" charset="-122"/>
              <a:ea typeface="楷体" panose="02010609060101010101" pitchFamily="49" charset="-122"/>
            </a:endParaRPr>
          </a:p>
          <a:p>
            <a:pPr marL="0" indent="0">
              <a:lnSpc>
                <a:spcPct val="90000"/>
              </a:lnSpc>
              <a:buNone/>
            </a:pPr>
            <a:endParaRPr lang="zh-CN" altLang="en-US" dirty="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关于考试和成绩</a:t>
            </a:r>
            <a:endParaRPr lang="zh-CN" altLang="en-US" dirty="0"/>
          </a:p>
        </p:txBody>
      </p:sp>
      <p:sp>
        <p:nvSpPr>
          <p:cNvPr id="4" name="矩形 3"/>
          <p:cNvSpPr/>
          <p:nvPr/>
        </p:nvSpPr>
        <p:spPr>
          <a:xfrm>
            <a:off x="1066800" y="1371600"/>
            <a:ext cx="6858000" cy="535531"/>
          </a:xfrm>
          <a:prstGeom prst="rect">
            <a:avLst/>
          </a:prstGeom>
        </p:spPr>
        <p:txBody>
          <a:bodyPr wrap="square">
            <a:spAutoFit/>
          </a:bodyPr>
          <a:lstStyle/>
          <a:p>
            <a:pPr>
              <a:lnSpc>
                <a:spcPct val="90000"/>
              </a:lnSpc>
            </a:pPr>
            <a:r>
              <a:rPr lang="zh-CN" altLang="en-US" sz="3200" dirty="0" smtClean="0">
                <a:solidFill>
                  <a:srgbClr val="FF0000"/>
                </a:solidFill>
                <a:ea typeface="宋体" panose="02010600030101010101" pitchFamily="2" charset="-122"/>
              </a:rPr>
              <a:t>平时成绩</a:t>
            </a:r>
            <a:r>
              <a:rPr lang="en-US" altLang="zh-CN" sz="3200" dirty="0" smtClean="0">
                <a:solidFill>
                  <a:srgbClr val="FF0000"/>
                </a:solidFill>
                <a:ea typeface="宋体" panose="02010600030101010101" pitchFamily="2" charset="-122"/>
              </a:rPr>
              <a:t>+</a:t>
            </a:r>
            <a:r>
              <a:rPr lang="zh-CN" altLang="en-US" sz="3200" dirty="0">
                <a:solidFill>
                  <a:srgbClr val="FF0000"/>
                </a:solidFill>
                <a:ea typeface="宋体" panose="02010600030101010101" pitchFamily="2" charset="-122"/>
              </a:rPr>
              <a:t>作品</a:t>
            </a:r>
            <a:r>
              <a:rPr lang="en-US" altLang="zh-CN" sz="3200" dirty="0" smtClean="0">
                <a:solidFill>
                  <a:srgbClr val="FF0000"/>
                </a:solidFill>
                <a:ea typeface="宋体" panose="02010600030101010101" pitchFamily="2" charset="-122"/>
              </a:rPr>
              <a:t>+</a:t>
            </a:r>
            <a:r>
              <a:rPr lang="zh-CN" altLang="en-US" sz="3200" dirty="0" smtClean="0">
                <a:solidFill>
                  <a:srgbClr val="FF0000"/>
                </a:solidFill>
                <a:ea typeface="宋体" panose="02010600030101010101" pitchFamily="2" charset="-122"/>
              </a:rPr>
              <a:t>期末考试</a:t>
            </a:r>
            <a:endParaRPr lang="en-US" altLang="zh-CN" sz="3200" dirty="0" smtClean="0">
              <a:solidFill>
                <a:srgbClr val="FF0000"/>
              </a:solidFill>
              <a:ea typeface="宋体" panose="02010600030101010101" pitchFamily="2" charset="-122"/>
            </a:endParaRPr>
          </a:p>
        </p:txBody>
      </p:sp>
      <p:sp>
        <p:nvSpPr>
          <p:cNvPr id="6" name="Rectangle 3"/>
          <p:cNvSpPr txBox="1">
            <a:spLocks noChangeArrowheads="1"/>
          </p:cNvSpPr>
          <p:nvPr/>
        </p:nvSpPr>
        <p:spPr bwMode="auto">
          <a:xfrm>
            <a:off x="1219200" y="2031498"/>
            <a:ext cx="7315200" cy="4750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fontAlgn="base">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fontAlgn="base">
              <a:spcBef>
                <a:spcPct val="20000"/>
              </a:spcBef>
              <a:spcAft>
                <a:spcPct val="0"/>
              </a:spcAft>
              <a:buChar char="–"/>
              <a:defRPr sz="2000" kern="1200">
                <a:solidFill>
                  <a:schemeClr val="tx1"/>
                </a:solidFill>
                <a:latin typeface="+mj-lt"/>
                <a:ea typeface="+mn-ea"/>
                <a:cs typeface="+mn-cs"/>
              </a:defRPr>
            </a:lvl4pPr>
            <a:lvl5pPr marL="2057400" indent="-228600" algn="l" rtl="0" fontAlgn="base">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dirty="0" smtClean="0">
                <a:ea typeface="宋体" panose="02010600030101010101" pitchFamily="2" charset="-122"/>
              </a:rPr>
              <a:t> 要来上课</a:t>
            </a:r>
          </a:p>
          <a:p>
            <a:pPr>
              <a:lnSpc>
                <a:spcPct val="90000"/>
              </a:lnSpc>
            </a:pPr>
            <a:r>
              <a:rPr lang="zh-CN" altLang="en-US" dirty="0" smtClean="0">
                <a:ea typeface="宋体" panose="02010600030101010101" pitchFamily="2" charset="-122"/>
              </a:rPr>
              <a:t> 一篇</a:t>
            </a:r>
            <a:r>
              <a:rPr lang="zh-CN" altLang="en-US" dirty="0">
                <a:ea typeface="宋体" panose="02010600030101010101" pitchFamily="2" charset="-122"/>
              </a:rPr>
              <a:t>作品</a:t>
            </a:r>
            <a:endParaRPr lang="en-US" altLang="zh-CN" dirty="0" smtClean="0">
              <a:ea typeface="宋体" panose="02010600030101010101" pitchFamily="2" charset="-122"/>
            </a:endParaRPr>
          </a:p>
          <a:p>
            <a:pPr marL="0" indent="0">
              <a:lnSpc>
                <a:spcPct val="90000"/>
              </a:lnSpc>
              <a:buNone/>
            </a:pPr>
            <a:r>
              <a:rPr lang="en-US" altLang="zh-CN" sz="2400" dirty="0" smtClean="0">
                <a:latin typeface="楷体" panose="02010609060101010101" pitchFamily="49" charset="-122"/>
                <a:ea typeface="楷体" panose="02010609060101010101" pitchFamily="49" charset="-122"/>
              </a:rPr>
              <a:t>    </a:t>
            </a:r>
            <a:r>
              <a:rPr lang="zh-CN" altLang="zh-CN" sz="2400" dirty="0" smtClean="0">
                <a:latin typeface="楷体" panose="02010609060101010101" pitchFamily="49" charset="-122"/>
                <a:ea typeface="楷体" panose="02010609060101010101" pitchFamily="49" charset="-122"/>
              </a:rPr>
              <a:t>内容</a:t>
            </a:r>
            <a:r>
              <a:rPr lang="zh-CN" altLang="en-US" sz="2400" dirty="0" smtClean="0">
                <a:latin typeface="楷体" panose="02010609060101010101" pitchFamily="49" charset="-122"/>
                <a:ea typeface="楷体" panose="02010609060101010101" pitchFamily="49" charset="-122"/>
              </a:rPr>
              <a:t>：</a:t>
            </a:r>
            <a:r>
              <a:rPr lang="zh-CN" altLang="zh-CN" sz="2400" dirty="0" smtClean="0">
                <a:latin typeface="楷体" panose="02010609060101010101" pitchFamily="49" charset="-122"/>
                <a:ea typeface="楷体" panose="02010609060101010101" pitchFamily="49" charset="-122"/>
              </a:rPr>
              <a:t>要求</a:t>
            </a:r>
            <a:r>
              <a:rPr lang="zh-CN" altLang="zh-CN" sz="2400" dirty="0">
                <a:latin typeface="楷体" panose="02010609060101010101" pitchFamily="49" charset="-122"/>
                <a:ea typeface="楷体" panose="02010609060101010101" pitchFamily="49" charset="-122"/>
              </a:rPr>
              <a:t>跟光有关</a:t>
            </a:r>
            <a:r>
              <a:rPr lang="zh-CN" altLang="zh-CN"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0" indent="0">
              <a:lnSpc>
                <a:spcPct val="90000"/>
              </a:lnSpc>
              <a:buNone/>
            </a:pPr>
            <a:r>
              <a:rPr lang="en-US" altLang="zh-CN" sz="2400" dirty="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指导思想：</a:t>
            </a:r>
            <a:r>
              <a:rPr lang="zh-CN" altLang="en-US" sz="2400" b="1" dirty="0" smtClean="0">
                <a:solidFill>
                  <a:srgbClr val="FF0000"/>
                </a:solidFill>
                <a:latin typeface="楷体" panose="02010609060101010101" pitchFamily="49" charset="-122"/>
                <a:ea typeface="楷体" panose="02010609060101010101" pitchFamily="49" charset="-122"/>
              </a:rPr>
              <a:t>重质不重量！</a:t>
            </a:r>
            <a:endParaRPr lang="en-US" altLang="zh-CN" sz="2400" b="1" dirty="0" smtClean="0">
              <a:solidFill>
                <a:srgbClr val="FF0000"/>
              </a:solidFill>
              <a:latin typeface="楷体" panose="02010609060101010101" pitchFamily="49" charset="-122"/>
              <a:ea typeface="楷体" panose="02010609060101010101" pitchFamily="49" charset="-122"/>
            </a:endParaRPr>
          </a:p>
          <a:p>
            <a:pPr marL="0" indent="-504000">
              <a:lnSpc>
                <a:spcPct val="90000"/>
              </a:lnSpc>
              <a:buNone/>
            </a:pPr>
            <a:r>
              <a:rPr lang="en-US" altLang="zh-CN" sz="2400" dirty="0" smtClean="0">
                <a:latin typeface="楷体" panose="02010609060101010101" pitchFamily="49" charset="-122"/>
                <a:ea typeface="楷体" panose="02010609060101010101" pitchFamily="49" charset="-122"/>
              </a:rPr>
              <a:t>    </a:t>
            </a:r>
            <a:r>
              <a:rPr lang="zh-CN" altLang="zh-CN" sz="2400" dirty="0" smtClean="0">
                <a:latin typeface="楷体" panose="02010609060101010101" pitchFamily="49" charset="-122"/>
                <a:ea typeface="楷体" panose="02010609060101010101" pitchFamily="49" charset="-122"/>
              </a:rPr>
              <a:t>形式</a:t>
            </a:r>
            <a:r>
              <a:rPr lang="zh-CN" altLang="en-US" sz="2400" dirty="0" smtClean="0">
                <a:latin typeface="楷体" panose="02010609060101010101" pitchFamily="49" charset="-122"/>
                <a:ea typeface="楷体" panose="02010609060101010101" pitchFamily="49" charset="-122"/>
              </a:rPr>
              <a:t>：</a:t>
            </a:r>
            <a:r>
              <a:rPr lang="zh-CN" altLang="zh-CN" sz="2400" dirty="0" smtClean="0">
                <a:latin typeface="楷体" panose="02010609060101010101" pitchFamily="49" charset="-122"/>
                <a:ea typeface="楷体" panose="02010609060101010101" pitchFamily="49" charset="-122"/>
              </a:rPr>
              <a:t>不</a:t>
            </a:r>
            <a:r>
              <a:rPr lang="zh-CN" altLang="zh-CN" sz="2400" dirty="0">
                <a:latin typeface="楷体" panose="02010609060101010101" pitchFamily="49" charset="-122"/>
                <a:ea typeface="楷体" panose="02010609060101010101" pitchFamily="49" charset="-122"/>
              </a:rPr>
              <a:t>限，可以是散文、诗歌、</a:t>
            </a:r>
            <a:r>
              <a:rPr lang="zh-CN" altLang="zh-CN" sz="2400" dirty="0" smtClean="0">
                <a:latin typeface="楷体" panose="02010609060101010101" pitchFamily="49" charset="-122"/>
                <a:ea typeface="楷体" panose="02010609060101010101" pitchFamily="49" charset="-122"/>
              </a:rPr>
              <a:t>学习</a:t>
            </a:r>
            <a:endParaRPr lang="en-US" altLang="zh-CN" sz="2400" dirty="0" smtClean="0">
              <a:latin typeface="楷体" panose="02010609060101010101" pitchFamily="49" charset="-122"/>
              <a:ea typeface="楷体" panose="02010609060101010101" pitchFamily="49" charset="-122"/>
            </a:endParaRPr>
          </a:p>
          <a:p>
            <a:pPr marL="0" indent="-504000">
              <a:lnSpc>
                <a:spcPct val="90000"/>
              </a:lnSpc>
              <a:buNone/>
            </a:pPr>
            <a:r>
              <a:rPr lang="en-US" altLang="zh-CN" sz="2400" dirty="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         </a:t>
            </a:r>
            <a:r>
              <a:rPr lang="zh-CN" altLang="zh-CN" sz="2400" dirty="0" smtClean="0">
                <a:latin typeface="楷体" panose="02010609060101010101" pitchFamily="49" charset="-122"/>
                <a:ea typeface="楷体" panose="02010609060101010101" pitchFamily="49" charset="-122"/>
              </a:rPr>
              <a:t>报告</a:t>
            </a:r>
            <a:r>
              <a:rPr lang="zh-CN" altLang="zh-CN" sz="2400" dirty="0">
                <a:latin typeface="楷体" panose="02010609060101010101" pitchFamily="49" charset="-122"/>
                <a:ea typeface="楷体" panose="02010609060101010101" pitchFamily="49" charset="-122"/>
              </a:rPr>
              <a:t>、</a:t>
            </a:r>
            <a:r>
              <a:rPr lang="en-US" altLang="zh-CN" sz="2400" dirty="0" err="1">
                <a:latin typeface="楷体" panose="02010609060101010101" pitchFamily="49" charset="-122"/>
                <a:ea typeface="楷体" panose="02010609060101010101" pitchFamily="49" charset="-122"/>
              </a:rPr>
              <a:t>ppt</a:t>
            </a:r>
            <a:r>
              <a:rPr lang="zh-CN" altLang="zh-CN" sz="2400" dirty="0">
                <a:latin typeface="楷体" panose="02010609060101010101" pitchFamily="49" charset="-122"/>
                <a:ea typeface="楷体" panose="02010609060101010101" pitchFamily="49" charset="-122"/>
              </a:rPr>
              <a:t>、绘画、音乐、视频</a:t>
            </a:r>
            <a:r>
              <a:rPr lang="en-US" altLang="zh-CN" sz="2400" dirty="0" smtClean="0">
                <a:latin typeface="楷体" panose="02010609060101010101" pitchFamily="49" charset="-122"/>
                <a:ea typeface="楷体" panose="02010609060101010101" pitchFamily="49" charset="-122"/>
              </a:rPr>
              <a:t>……</a:t>
            </a:r>
          </a:p>
          <a:p>
            <a:pPr marL="0" indent="-504000">
              <a:lnSpc>
                <a:spcPct val="90000"/>
              </a:lnSpc>
              <a:buNone/>
            </a:pPr>
            <a:r>
              <a:rPr lang="en-US" altLang="zh-CN" sz="2400" dirty="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时间：放假之前</a:t>
            </a:r>
            <a:endParaRPr lang="en-US" altLang="zh-CN" sz="2400" dirty="0" smtClean="0">
              <a:latin typeface="楷体" panose="02010609060101010101" pitchFamily="49" charset="-122"/>
              <a:ea typeface="楷体" panose="02010609060101010101" pitchFamily="49" charset="-122"/>
            </a:endParaRPr>
          </a:p>
          <a:p>
            <a:pPr marL="0" indent="-504000">
              <a:lnSpc>
                <a:spcPct val="90000"/>
              </a:lnSpc>
              <a:buNone/>
            </a:pPr>
            <a:r>
              <a:rPr lang="en-US" altLang="zh-CN" sz="2400" dirty="0">
                <a:latin typeface="楷体" panose="02010609060101010101" pitchFamily="49" charset="-122"/>
                <a:ea typeface="楷体" panose="02010609060101010101" pitchFamily="49" charset="-122"/>
              </a:rPr>
              <a:t> </a:t>
            </a:r>
            <a:r>
              <a:rPr lang="en-US" altLang="zh-CN" sz="2400" dirty="0" smtClean="0">
                <a:latin typeface="楷体" panose="02010609060101010101" pitchFamily="49" charset="-122"/>
                <a:ea typeface="楷体" panose="02010609060101010101" pitchFamily="49" charset="-122"/>
              </a:rPr>
              <a:t>   </a:t>
            </a:r>
            <a:r>
              <a:rPr lang="zh-CN" altLang="en-US" sz="2400" dirty="0" smtClean="0">
                <a:latin typeface="楷体" panose="02010609060101010101" pitchFamily="49" charset="-122"/>
                <a:ea typeface="楷体" panose="02010609060101010101" pitchFamily="49" charset="-122"/>
              </a:rPr>
              <a:t>要求：</a:t>
            </a:r>
            <a:r>
              <a:rPr lang="zh-CN" altLang="en-US" sz="2400" b="1" dirty="0" smtClean="0">
                <a:solidFill>
                  <a:srgbClr val="FF0000"/>
                </a:solidFill>
                <a:latin typeface="楷体" panose="02010609060101010101" pitchFamily="49" charset="-122"/>
                <a:ea typeface="楷体" panose="02010609060101010101" pitchFamily="49" charset="-122"/>
              </a:rPr>
              <a:t>不许简单照抄。</a:t>
            </a:r>
            <a:endParaRPr lang="en-US" altLang="zh-CN" sz="2400" b="1" dirty="0" smtClean="0">
              <a:solidFill>
                <a:srgbClr val="FF0000"/>
              </a:solidFill>
              <a:latin typeface="楷体" panose="02010609060101010101" pitchFamily="49" charset="-122"/>
              <a:ea typeface="楷体" panose="02010609060101010101" pitchFamily="49" charset="-122"/>
            </a:endParaRPr>
          </a:p>
          <a:p>
            <a:pPr marL="0" indent="-504000">
              <a:lnSpc>
                <a:spcPct val="90000"/>
              </a:lnSpc>
              <a:buNone/>
            </a:pPr>
            <a:r>
              <a:rPr lang="en-US" altLang="zh-CN" sz="2400" dirty="0" smtClean="0">
                <a:latin typeface="楷体" panose="02010609060101010101" pitchFamily="49" charset="-122"/>
                <a:ea typeface="楷体" panose="02010609060101010101" pitchFamily="49" charset="-122"/>
              </a:rPr>
              <a:t>         </a:t>
            </a:r>
            <a:r>
              <a:rPr lang="zh-CN" altLang="en-US" sz="2000" dirty="0" smtClean="0">
                <a:latin typeface="楷体" panose="02010609060101010101" pitchFamily="49" charset="-122"/>
                <a:ea typeface="楷体" panose="02010609060101010101" pitchFamily="49" charset="-122"/>
              </a:rPr>
              <a:t>（可以找一篇文献，写分析和心得）</a:t>
            </a:r>
            <a:endParaRPr lang="en-US" altLang="zh-CN" b="1" dirty="0" smtClean="0">
              <a:ea typeface="宋体" panose="02010600030101010101" pitchFamily="2" charset="-122"/>
            </a:endParaRPr>
          </a:p>
          <a:p>
            <a:pPr>
              <a:lnSpc>
                <a:spcPct val="90000"/>
              </a:lnSpc>
            </a:pPr>
            <a:r>
              <a:rPr lang="zh-CN" altLang="en-US" dirty="0" smtClean="0">
                <a:ea typeface="宋体" panose="02010600030101010101" pitchFamily="2" charset="-122"/>
              </a:rPr>
              <a:t> 期末</a:t>
            </a:r>
            <a:r>
              <a:rPr lang="zh-CN" altLang="en-US" dirty="0">
                <a:ea typeface="宋体" panose="02010600030101010101" pitchFamily="2" charset="-122"/>
              </a:rPr>
              <a:t>随</a:t>
            </a:r>
            <a:r>
              <a:rPr lang="zh-CN" altLang="en-US" dirty="0" smtClean="0">
                <a:ea typeface="宋体" panose="02010600030101010101" pitchFamily="2" charset="-122"/>
              </a:rPr>
              <a:t>堂考试</a:t>
            </a:r>
            <a:r>
              <a:rPr lang="zh-CN" altLang="en-US" dirty="0" smtClean="0">
                <a:solidFill>
                  <a:schemeClr val="tx2"/>
                </a:solidFill>
                <a:ea typeface="宋体" panose="02010600030101010101" pitchFamily="2" charset="-122"/>
              </a:rPr>
              <a:t>（第</a:t>
            </a:r>
            <a:r>
              <a:rPr lang="en-US" altLang="zh-CN" dirty="0" smtClean="0">
                <a:solidFill>
                  <a:schemeClr val="tx2"/>
                </a:solidFill>
                <a:ea typeface="宋体" panose="02010600030101010101" pitchFamily="2" charset="-122"/>
              </a:rPr>
              <a:t>18</a:t>
            </a:r>
            <a:r>
              <a:rPr lang="zh-CN" altLang="en-US" dirty="0" smtClean="0">
                <a:solidFill>
                  <a:schemeClr val="tx2"/>
                </a:solidFill>
                <a:ea typeface="宋体" panose="02010600030101010101" pitchFamily="2" charset="-122"/>
              </a:rPr>
              <a:t>周）</a:t>
            </a:r>
            <a:endParaRPr lang="en-US" altLang="zh-CN" dirty="0" smtClean="0">
              <a:solidFill>
                <a:schemeClr val="tx2"/>
              </a:solidFill>
              <a:ea typeface="宋体" panose="02010600030101010101" pitchFamily="2" charset="-122"/>
            </a:endParaRPr>
          </a:p>
          <a:p>
            <a:pPr marL="0" indent="0">
              <a:lnSpc>
                <a:spcPct val="90000"/>
              </a:lnSpc>
              <a:buNone/>
            </a:pPr>
            <a:r>
              <a:rPr lang="en-US" altLang="zh-CN" dirty="0">
                <a:ea typeface="宋体" panose="02010600030101010101" pitchFamily="2" charset="-122"/>
              </a:rPr>
              <a:t> </a:t>
            </a:r>
            <a:r>
              <a:rPr lang="en-US" altLang="zh-CN" dirty="0" smtClean="0">
                <a:ea typeface="宋体" panose="02010600030101010101" pitchFamily="2" charset="-122"/>
              </a:rPr>
              <a:t>         </a:t>
            </a:r>
            <a:r>
              <a:rPr lang="zh-CN" altLang="en-US" sz="2400" dirty="0" smtClean="0">
                <a:latin typeface="楷体" panose="02010609060101010101" pitchFamily="49" charset="-122"/>
                <a:ea typeface="楷体" panose="02010609060101010101" pitchFamily="49" charset="-122"/>
              </a:rPr>
              <a:t>（</a:t>
            </a:r>
            <a:r>
              <a:rPr lang="zh-CN" altLang="en-US" sz="2400" b="1" dirty="0">
                <a:solidFill>
                  <a:srgbClr val="FF0000"/>
                </a:solidFill>
                <a:latin typeface="楷体" panose="02010609060101010101" pitchFamily="49" charset="-122"/>
                <a:ea typeface="楷体" panose="02010609060101010101" pitchFamily="49" charset="-122"/>
              </a:rPr>
              <a:t>不要作弊</a:t>
            </a:r>
            <a:r>
              <a:rPr lang="zh-CN" altLang="en-US" sz="2400" dirty="0" smtClean="0">
                <a:latin typeface="楷体" panose="02010609060101010101" pitchFamily="49" charset="-122"/>
                <a:ea typeface="楷体" panose="02010609060101010101" pitchFamily="49" charset="-122"/>
              </a:rPr>
              <a:t>，会有一点开放性题目）</a:t>
            </a:r>
            <a:r>
              <a:rPr lang="zh-CN" altLang="en-US" sz="2400" b="1" dirty="0" smtClean="0">
                <a:latin typeface="楷体" panose="02010609060101010101" pitchFamily="49" charset="-122"/>
                <a:ea typeface="楷体" panose="02010609060101010101" pitchFamily="49" charset="-122"/>
              </a:rPr>
              <a:t>。</a:t>
            </a:r>
            <a:endParaRPr lang="zh-CN" altLang="en-US" sz="2400"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726681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6" name="Rectangle 4"/>
          <p:cNvSpPr>
            <a:spLocks noChangeArrowheads="1"/>
          </p:cNvSpPr>
          <p:nvPr/>
        </p:nvSpPr>
        <p:spPr bwMode="auto">
          <a:xfrm>
            <a:off x="830263" y="1371600"/>
            <a:ext cx="7704137" cy="4999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pPr>
            <a:r>
              <a:rPr lang="zh-CN" altLang="en-US" sz="3600" b="1" dirty="0">
                <a:solidFill>
                  <a:srgbClr val="FF0000"/>
                </a:solidFill>
                <a:ea typeface="华文楷体" panose="02010600040101010101" pitchFamily="2" charset="-122"/>
              </a:rPr>
              <a:t>光学</a:t>
            </a:r>
            <a:r>
              <a:rPr lang="en-US" altLang="zh-CN" sz="3600" b="1" dirty="0">
                <a:solidFill>
                  <a:srgbClr val="FF0000"/>
                </a:solidFill>
                <a:ea typeface="华文楷体" panose="02010600040101010101" pitchFamily="2" charset="-122"/>
              </a:rPr>
              <a:t>:</a:t>
            </a:r>
            <a:r>
              <a:rPr lang="en-US" altLang="zh-CN" sz="3600" b="1" dirty="0">
                <a:ea typeface="宋体" panose="02010600030101010101" pitchFamily="2" charset="-122"/>
              </a:rPr>
              <a:t> </a:t>
            </a:r>
            <a:r>
              <a:rPr lang="zh-CN" altLang="en-US" sz="3600" b="1" dirty="0">
                <a:latin typeface="华文楷体" panose="02010600040101010101" pitchFamily="2" charset="-122"/>
                <a:ea typeface="华文楷体" panose="02010600040101010101" pitchFamily="2" charset="-122"/>
              </a:rPr>
              <a:t>是研究光的本性及其特征</a:t>
            </a:r>
            <a:r>
              <a:rPr lang="en-US" altLang="zh-CN" sz="3600" b="1" dirty="0">
                <a:latin typeface="华文楷体" panose="02010600040101010101" pitchFamily="2" charset="-122"/>
                <a:ea typeface="华文楷体" panose="02010600040101010101" pitchFamily="2" charset="-122"/>
              </a:rPr>
              <a:t>,</a:t>
            </a:r>
            <a:r>
              <a:rPr lang="zh-CN" altLang="en-US" sz="3600" b="1" dirty="0">
                <a:latin typeface="华文楷体" panose="02010600040101010101" pitchFamily="2" charset="-122"/>
                <a:ea typeface="华文楷体" panose="02010600040101010101" pitchFamily="2" charset="-122"/>
              </a:rPr>
              <a:t>光的产生及其机理、光的传播及其规律、光的接收及其处理、光与物质的作用等的一门学科，它是物理学中的一个重要组成部分，同时也是一种科学方法与技术手段。</a:t>
            </a:r>
          </a:p>
        </p:txBody>
      </p:sp>
      <p:sp>
        <p:nvSpPr>
          <p:cNvPr id="356357"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dirty="0" smtClean="0">
                <a:ea typeface="宋体" panose="02010600030101010101" pitchFamily="2" charset="-122"/>
              </a:rPr>
              <a:t>光学漫谈</a:t>
            </a:r>
            <a:endParaRPr lang="zh-CN" altLang="en-US" sz="2400" dirty="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4"/>
          <p:cNvSpPr txBox="1">
            <a:spLocks/>
          </p:cNvSpPr>
          <p:nvPr/>
        </p:nvSpPr>
        <p:spPr bwMode="auto">
          <a:xfrm>
            <a:off x="1371600" y="1676400"/>
            <a:ext cx="67818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fontAlgn="base">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fontAlgn="base">
              <a:spcBef>
                <a:spcPct val="20000"/>
              </a:spcBef>
              <a:spcAft>
                <a:spcPct val="0"/>
              </a:spcAft>
              <a:buChar char="–"/>
              <a:defRPr sz="2000" kern="1200">
                <a:solidFill>
                  <a:schemeClr val="tx1"/>
                </a:solidFill>
                <a:latin typeface="+mj-lt"/>
                <a:ea typeface="+mn-ea"/>
                <a:cs typeface="+mn-cs"/>
              </a:defRPr>
            </a:lvl4pPr>
            <a:lvl5pPr marL="2057400" indent="-228600" algn="l" rtl="0" fontAlgn="base">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Wingdings" panose="05000000000000000000" pitchFamily="2" charset="2"/>
              <a:buNone/>
              <a:defRPr sz="4800">
                <a:solidFill>
                  <a:srgbClr val="011993"/>
                </a:solidFill>
                <a:latin typeface="Libian SC Regular"/>
                <a:ea typeface="Libian SC Regular"/>
                <a:cs typeface="Libian SC Regular"/>
                <a:sym typeface="Libian SC Regular"/>
              </a:defRPr>
            </a:pPr>
            <a:r>
              <a:rPr lang="zh-CN" altLang="en-US" sz="2400" dirty="0" smtClean="0">
                <a:solidFill>
                  <a:srgbClr val="011993"/>
                </a:solidFill>
                <a:latin typeface="Libian SC Regular"/>
                <a:ea typeface="Libian SC Regular"/>
                <a:cs typeface="Libian SC Regular"/>
                <a:sym typeface="Libian SC Regular"/>
              </a:rPr>
              <a:t>五个阶段：</a:t>
            </a:r>
          </a:p>
          <a:p>
            <a:pPr marL="609600" indent="-609600">
              <a:lnSpc>
                <a:spcPct val="150000"/>
              </a:lnSpc>
              <a:spcBef>
                <a:spcPts val="1400"/>
              </a:spcBef>
              <a:buSzPct val="33000"/>
              <a:buFont typeface="Wingdings" panose="05000000000000000000" pitchFamily="2" charset="2"/>
              <a:buBlip>
                <a:blip r:embed="rId2"/>
              </a:buBlip>
              <a:defRPr sz="3200">
                <a:latin typeface="+mj-lt"/>
                <a:ea typeface="+mj-ea"/>
                <a:cs typeface="+mj-cs"/>
                <a:sym typeface="Helvetica"/>
              </a:defRPr>
            </a:pPr>
            <a:r>
              <a:rPr lang="zh-CN" altLang="en-US" sz="2400" dirty="0" smtClean="0">
                <a:latin typeface="+mj-lt"/>
                <a:ea typeface="+mj-ea"/>
                <a:cs typeface="+mj-cs"/>
                <a:sym typeface="Helvetica"/>
              </a:rPr>
              <a:t>萌芽时期：远古至十六世纪初</a:t>
            </a:r>
          </a:p>
          <a:p>
            <a:pPr marL="609600" indent="-609600">
              <a:lnSpc>
                <a:spcPct val="150000"/>
              </a:lnSpc>
              <a:spcBef>
                <a:spcPts val="1400"/>
              </a:spcBef>
              <a:buSzPct val="33000"/>
              <a:buFont typeface="Wingdings" panose="05000000000000000000" pitchFamily="2" charset="2"/>
              <a:buBlip>
                <a:blip r:embed="rId2"/>
              </a:buBlip>
              <a:defRPr sz="3200">
                <a:latin typeface="+mj-lt"/>
                <a:ea typeface="+mj-ea"/>
                <a:cs typeface="+mj-cs"/>
                <a:sym typeface="Helvetica"/>
              </a:defRPr>
            </a:pPr>
            <a:r>
              <a:rPr lang="zh-CN" altLang="en-US" sz="2400" dirty="0" smtClean="0">
                <a:latin typeface="+mj-lt"/>
                <a:ea typeface="+mj-ea"/>
                <a:cs typeface="+mj-cs"/>
                <a:sym typeface="Helvetica"/>
              </a:rPr>
              <a:t>几何光学时期：十六世纪中叶至十八世纪初</a:t>
            </a:r>
          </a:p>
          <a:p>
            <a:pPr marL="609600" indent="-609600">
              <a:lnSpc>
                <a:spcPct val="150000"/>
              </a:lnSpc>
              <a:spcBef>
                <a:spcPts val="1400"/>
              </a:spcBef>
              <a:buSzPct val="33000"/>
              <a:buFont typeface="Wingdings" panose="05000000000000000000" pitchFamily="2" charset="2"/>
              <a:buBlip>
                <a:blip r:embed="rId2"/>
              </a:buBlip>
              <a:defRPr sz="3200">
                <a:latin typeface="+mj-lt"/>
                <a:ea typeface="+mj-ea"/>
                <a:cs typeface="+mj-cs"/>
                <a:sym typeface="Helvetica"/>
              </a:defRPr>
            </a:pPr>
            <a:r>
              <a:rPr lang="zh-CN" altLang="en-US" sz="2400" dirty="0" smtClean="0">
                <a:latin typeface="+mj-lt"/>
                <a:ea typeface="+mj-ea"/>
                <a:cs typeface="+mj-cs"/>
                <a:sym typeface="Helvetica"/>
              </a:rPr>
              <a:t>波动光学时期：十九世纪初至十九世纪末</a:t>
            </a:r>
          </a:p>
          <a:p>
            <a:pPr marL="609600" indent="-609600">
              <a:lnSpc>
                <a:spcPct val="150000"/>
              </a:lnSpc>
              <a:spcBef>
                <a:spcPts val="1400"/>
              </a:spcBef>
              <a:buSzPct val="33000"/>
              <a:buFont typeface="Wingdings" panose="05000000000000000000" pitchFamily="2" charset="2"/>
              <a:buBlip>
                <a:blip r:embed="rId2"/>
              </a:buBlip>
              <a:defRPr sz="3200">
                <a:latin typeface="+mj-lt"/>
                <a:ea typeface="+mj-ea"/>
                <a:cs typeface="+mj-cs"/>
                <a:sym typeface="Helvetica"/>
              </a:defRPr>
            </a:pPr>
            <a:r>
              <a:rPr lang="zh-CN" altLang="en-US" sz="2400" dirty="0" smtClean="0">
                <a:latin typeface="+mj-lt"/>
                <a:ea typeface="+mj-ea"/>
                <a:cs typeface="+mj-cs"/>
                <a:sym typeface="Helvetica"/>
              </a:rPr>
              <a:t>量子光学时期：十九世纪末至二十世纪初</a:t>
            </a:r>
          </a:p>
          <a:p>
            <a:pPr marL="609600" indent="-609600">
              <a:lnSpc>
                <a:spcPct val="150000"/>
              </a:lnSpc>
              <a:spcBef>
                <a:spcPts val="1400"/>
              </a:spcBef>
              <a:buSzPct val="33000"/>
              <a:buFont typeface="Wingdings" panose="05000000000000000000" pitchFamily="2" charset="2"/>
              <a:buBlip>
                <a:blip r:embed="rId2"/>
              </a:buBlip>
              <a:defRPr sz="3200">
                <a:latin typeface="+mj-lt"/>
                <a:ea typeface="+mj-ea"/>
                <a:cs typeface="+mj-cs"/>
                <a:sym typeface="Helvetica"/>
              </a:defRPr>
            </a:pPr>
            <a:r>
              <a:rPr lang="zh-CN" altLang="en-US" sz="2400" dirty="0" smtClean="0">
                <a:latin typeface="+mj-lt"/>
                <a:ea typeface="+mj-ea"/>
                <a:cs typeface="+mj-cs"/>
                <a:sym typeface="Helvetica"/>
              </a:rPr>
              <a:t>现代光学时期：二十世纪五十年代至今</a:t>
            </a:r>
            <a:endParaRPr lang="zh-CN" altLang="en-US" sz="2400" dirty="0">
              <a:latin typeface="+mj-lt"/>
              <a:ea typeface="+mj-ea"/>
              <a:cs typeface="+mj-cs"/>
              <a:sym typeface="Helvetica"/>
            </a:endParaRPr>
          </a:p>
        </p:txBody>
      </p:sp>
      <p:sp>
        <p:nvSpPr>
          <p:cNvPr id="5"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dirty="0" smtClean="0">
                <a:ea typeface="宋体" panose="02010600030101010101" pitchFamily="2" charset="-122"/>
              </a:rPr>
              <a:t>发展历程？</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298353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9" name="image1.tif"/>
          <p:cNvPicPr>
            <a:picLocks noChangeAspect="1"/>
          </p:cNvPicPr>
          <p:nvPr/>
        </p:nvPicPr>
        <p:blipFill>
          <a:blip r:embed="rId2">
            <a:extLst/>
          </a:blip>
          <a:srcRect l="45665" t="34816" r="8897" b="24725"/>
          <a:stretch>
            <a:fillRect/>
          </a:stretch>
        </p:blipFill>
        <p:spPr>
          <a:xfrm>
            <a:off x="0" y="0"/>
            <a:ext cx="4565236" cy="3124200"/>
          </a:xfrm>
          <a:prstGeom prst="rect">
            <a:avLst/>
          </a:prstGeom>
          <a:ln w="12700">
            <a:miter lim="400000"/>
          </a:ln>
        </p:spPr>
      </p:pic>
      <p:pic>
        <p:nvPicPr>
          <p:cNvPr id="10" name="image1.jpeg"/>
          <p:cNvPicPr>
            <a:picLocks noChangeAspect="1"/>
          </p:cNvPicPr>
          <p:nvPr/>
        </p:nvPicPr>
        <p:blipFill>
          <a:blip r:embed="rId3">
            <a:extLst/>
          </a:blip>
          <a:srcRect l="17070" t="14381" r="17069" b="26480"/>
          <a:stretch>
            <a:fillRect/>
          </a:stretch>
        </p:blipFill>
        <p:spPr>
          <a:xfrm>
            <a:off x="4504911" y="0"/>
            <a:ext cx="4639089" cy="3124200"/>
          </a:xfrm>
          <a:prstGeom prst="rect">
            <a:avLst/>
          </a:prstGeom>
          <a:ln w="12700">
            <a:miter lim="400000"/>
          </a:ln>
        </p:spPr>
      </p:pic>
      <p:pic>
        <p:nvPicPr>
          <p:cNvPr id="11" name="image2.jpeg"/>
          <p:cNvPicPr>
            <a:picLocks noChangeAspect="1"/>
          </p:cNvPicPr>
          <p:nvPr/>
        </p:nvPicPr>
        <p:blipFill>
          <a:blip r:embed="rId4">
            <a:extLst/>
          </a:blip>
          <a:srcRect l="3159" t="210" r="11166" b="5617"/>
          <a:stretch>
            <a:fillRect/>
          </a:stretch>
        </p:blipFill>
        <p:spPr>
          <a:xfrm>
            <a:off x="4015589" y="3124201"/>
            <a:ext cx="5128411" cy="3733800"/>
          </a:xfrm>
          <a:prstGeom prst="rect">
            <a:avLst/>
          </a:prstGeom>
          <a:ln w="12700">
            <a:miter lim="400000"/>
          </a:ln>
        </p:spPr>
      </p:pic>
      <p:sp>
        <p:nvSpPr>
          <p:cNvPr id="13" name="Shape 140"/>
          <p:cNvSpPr/>
          <p:nvPr/>
        </p:nvSpPr>
        <p:spPr>
          <a:xfrm>
            <a:off x="-10918" y="3478331"/>
            <a:ext cx="4026507" cy="1432187"/>
          </a:xfrm>
          <a:prstGeom prst="rect">
            <a:avLst/>
          </a:prstGeom>
          <a:blipFill>
            <a:blip r:embed="rId5"/>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lnSpc>
                <a:spcPct val="120000"/>
              </a:lnSpc>
              <a:defRPr>
                <a:solidFill>
                  <a:srgbClr val="FFFFFF"/>
                </a:solidFill>
              </a:defRPr>
            </a:pPr>
            <a:r>
              <a:rPr dirty="0"/>
              <a:t>And God said, </a:t>
            </a:r>
          </a:p>
          <a:p>
            <a:pPr algn="l">
              <a:lnSpc>
                <a:spcPct val="120000"/>
              </a:lnSpc>
              <a:defRPr>
                <a:solidFill>
                  <a:srgbClr val="FFFFFF"/>
                </a:solidFill>
              </a:defRPr>
            </a:pPr>
            <a:r>
              <a:rPr dirty="0"/>
              <a:t>“Let there be light,”</a:t>
            </a:r>
          </a:p>
          <a:p>
            <a:pPr algn="l">
              <a:lnSpc>
                <a:spcPct val="120000"/>
              </a:lnSpc>
              <a:defRPr>
                <a:solidFill>
                  <a:srgbClr val="FFFFFF"/>
                </a:solidFill>
              </a:defRPr>
            </a:pPr>
            <a:r>
              <a:rPr dirty="0"/>
              <a:t> and there was light.</a:t>
            </a:r>
          </a:p>
          <a:p>
            <a:pPr algn="r">
              <a:lnSpc>
                <a:spcPct val="120000"/>
              </a:lnSpc>
              <a:defRPr>
                <a:solidFill>
                  <a:srgbClr val="FFFFFF"/>
                </a:solidFill>
              </a:defRPr>
            </a:pPr>
            <a:r>
              <a:rPr dirty="0"/>
              <a:t>—《</a:t>
            </a:r>
            <a:r>
              <a:rPr dirty="0" err="1"/>
              <a:t>圣经</a:t>
            </a:r>
            <a:r>
              <a:rPr dirty="0"/>
              <a:t>》</a:t>
            </a:r>
          </a:p>
        </p:txBody>
      </p:sp>
      <p:sp>
        <p:nvSpPr>
          <p:cNvPr id="14" name="Shape 139"/>
          <p:cNvSpPr/>
          <p:nvPr/>
        </p:nvSpPr>
        <p:spPr>
          <a:xfrm>
            <a:off x="155676" y="5264648"/>
            <a:ext cx="3693319"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400">
                <a:latin typeface="Libian SC Regular"/>
                <a:ea typeface="Libian SC Regular"/>
                <a:cs typeface="Libian SC Regular"/>
                <a:sym typeface="Libian SC Regular"/>
              </a:defRPr>
            </a:lvl1pPr>
          </a:lstStyle>
          <a:p>
            <a:pPr algn="l"/>
            <a:r>
              <a:rPr sz="4000" dirty="0" err="1" smtClean="0">
                <a:latin typeface="楷体" panose="02010609060101010101" pitchFamily="49" charset="-122"/>
                <a:ea typeface="楷体" panose="02010609060101010101" pitchFamily="49" charset="-122"/>
              </a:rPr>
              <a:t>有光才有</a:t>
            </a:r>
            <a:endParaRPr lang="en-US" sz="4000" dirty="0" smtClean="0">
              <a:latin typeface="楷体" panose="02010609060101010101" pitchFamily="49" charset="-122"/>
              <a:ea typeface="楷体" panose="02010609060101010101" pitchFamily="49" charset="-122"/>
            </a:endParaRPr>
          </a:p>
          <a:p>
            <a:r>
              <a:rPr lang="zh-CN" altLang="en-US" sz="4000" dirty="0" smtClean="0">
                <a:latin typeface="楷体" panose="02010609060101010101" pitchFamily="49" charset="-122"/>
                <a:ea typeface="楷体" panose="02010609060101010101" pitchFamily="49" charset="-122"/>
              </a:rPr>
              <a:t>这多彩的世界！</a:t>
            </a:r>
            <a:endParaRPr sz="4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579507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萌芽时期的光学研究</a:t>
            </a:r>
            <a:endParaRPr lang="zh-CN" altLang="en-US" dirty="0"/>
          </a:p>
        </p:txBody>
      </p:sp>
      <p:sp>
        <p:nvSpPr>
          <p:cNvPr id="4" name="Shape 143"/>
          <p:cNvSpPr txBox="1">
            <a:spLocks/>
          </p:cNvSpPr>
          <p:nvPr/>
        </p:nvSpPr>
        <p:spPr bwMode="auto">
          <a:xfrm>
            <a:off x="138230" y="5105400"/>
            <a:ext cx="4948395" cy="12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fontAlgn="base">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fontAlgn="base">
              <a:spcBef>
                <a:spcPct val="20000"/>
              </a:spcBef>
              <a:spcAft>
                <a:spcPct val="0"/>
              </a:spcAft>
              <a:buChar char="–"/>
              <a:defRPr sz="2000" kern="1200">
                <a:solidFill>
                  <a:schemeClr val="tx1"/>
                </a:solidFill>
                <a:latin typeface="+mj-lt"/>
                <a:ea typeface="+mn-ea"/>
                <a:cs typeface="+mn-cs"/>
              </a:defRPr>
            </a:lvl4pPr>
            <a:lvl5pPr marL="2057400" indent="-228600" algn="l" rtl="0" fontAlgn="base">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t>时间：</a:t>
            </a:r>
            <a:r>
              <a:rPr lang="en-US" altLang="zh-CN" sz="2400" dirty="0" smtClean="0"/>
              <a:t>2000</a:t>
            </a:r>
            <a:r>
              <a:rPr lang="zh-CN" altLang="en-US" sz="2400" dirty="0" smtClean="0"/>
              <a:t>多年以前或更早。</a:t>
            </a:r>
          </a:p>
          <a:p>
            <a:r>
              <a:rPr lang="zh-CN" altLang="en-US" sz="2400" dirty="0" smtClean="0"/>
              <a:t>方法：观察光学现象，抽象出光学问题。</a:t>
            </a:r>
            <a:endParaRPr lang="zh-CN" altLang="en-US" sz="2400" dirty="0"/>
          </a:p>
        </p:txBody>
      </p:sp>
      <p:pic>
        <p:nvPicPr>
          <p:cNvPr id="5" name="image3.jpeg"/>
          <p:cNvPicPr>
            <a:picLocks noChangeAspect="1"/>
          </p:cNvPicPr>
          <p:nvPr/>
        </p:nvPicPr>
        <p:blipFill>
          <a:blip r:embed="rId2">
            <a:extLst/>
          </a:blip>
          <a:srcRect t="834" b="25990"/>
          <a:stretch>
            <a:fillRect/>
          </a:stretch>
        </p:blipFill>
        <p:spPr>
          <a:xfrm>
            <a:off x="533400" y="1066800"/>
            <a:ext cx="3962400" cy="3865967"/>
          </a:xfrm>
          <a:prstGeom prst="rect">
            <a:avLst/>
          </a:prstGeom>
          <a:ln w="12700">
            <a:miter lim="400000"/>
          </a:ln>
        </p:spPr>
      </p:pic>
      <p:pic>
        <p:nvPicPr>
          <p:cNvPr id="6" name="image4.jpeg" descr="refraction"/>
          <p:cNvPicPr>
            <a:picLocks noChangeAspect="1"/>
          </p:cNvPicPr>
          <p:nvPr/>
        </p:nvPicPr>
        <p:blipFill>
          <a:blip r:embed="rId3">
            <a:extLst/>
          </a:blip>
          <a:stretch>
            <a:fillRect/>
          </a:stretch>
        </p:blipFill>
        <p:spPr>
          <a:xfrm>
            <a:off x="5181600" y="3989193"/>
            <a:ext cx="3962400" cy="2868807"/>
          </a:xfrm>
          <a:prstGeom prst="rect">
            <a:avLst/>
          </a:prstGeom>
          <a:ln>
            <a:solidFill>
              <a:srgbClr val="006600"/>
            </a:solidFill>
          </a:ln>
        </p:spPr>
      </p:pic>
      <p:pic>
        <p:nvPicPr>
          <p:cNvPr id="7" name="image5.jpeg" descr="01">
            <a:hlinkClick r:id="rId4"/>
          </p:cNvPr>
          <p:cNvPicPr>
            <a:picLocks noChangeAspect="1"/>
          </p:cNvPicPr>
          <p:nvPr/>
        </p:nvPicPr>
        <p:blipFill>
          <a:blip r:embed="rId5">
            <a:extLst/>
          </a:blip>
          <a:stretch>
            <a:fillRect/>
          </a:stretch>
        </p:blipFill>
        <p:spPr>
          <a:xfrm>
            <a:off x="5086625" y="1066799"/>
            <a:ext cx="4057374" cy="2922393"/>
          </a:xfrm>
          <a:prstGeom prst="rect">
            <a:avLst/>
          </a:prstGeom>
          <a:ln>
            <a:solidFill>
              <a:srgbClr val="006600"/>
            </a:solidFill>
          </a:ln>
        </p:spPr>
      </p:pic>
    </p:spTree>
    <p:extLst>
      <p:ext uri="{BB962C8B-B14F-4D97-AF65-F5344CB8AC3E}">
        <p14:creationId xmlns:p14="http://schemas.microsoft.com/office/powerpoint/2010/main" val="183011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iterate>
                                    <p:tmAbs val="0"/>
                                  </p:iterate>
                                  <p:childTnLst>
                                    <p:set>
                                      <p:cBhvr>
                                        <p:cTn id="6" fill="hold"/>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萌芽时期的光学研究</a:t>
            </a:r>
            <a:endParaRPr lang="zh-CN" altLang="en-US" dirty="0"/>
          </a:p>
        </p:txBody>
      </p:sp>
      <p:sp>
        <p:nvSpPr>
          <p:cNvPr id="4" name="Shape 150"/>
          <p:cNvSpPr/>
          <p:nvPr/>
        </p:nvSpPr>
        <p:spPr>
          <a:xfrm>
            <a:off x="3886200" y="4588173"/>
            <a:ext cx="5257800" cy="1938988"/>
          </a:xfrm>
          <a:prstGeom prst="rect">
            <a:avLst/>
          </a:prstGeom>
          <a:ln w="25400">
            <a:solidFill>
              <a:srgbClr val="85888D"/>
            </a:solidFill>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a:defRPr sz="3200"/>
            </a:lvl1pPr>
          </a:lstStyle>
          <a:p>
            <a:r>
              <a:rPr sz="2400" dirty="0"/>
              <a:t>光学的起源在中国可追溯到远古时代的春秋战国之际，墨翟及其弟子所著《墨经》中，记载着关于光的直线传播和光在镜面上的反射等现象，并提出了一系列经验规律。</a:t>
            </a:r>
          </a:p>
        </p:txBody>
      </p:sp>
      <p:pic>
        <p:nvPicPr>
          <p:cNvPr id="5" name="image6.jpeg" descr="modi"/>
          <p:cNvPicPr>
            <a:picLocks noChangeAspect="1"/>
          </p:cNvPicPr>
          <p:nvPr/>
        </p:nvPicPr>
        <p:blipFill>
          <a:blip r:embed="rId2">
            <a:extLst/>
          </a:blip>
          <a:stretch>
            <a:fillRect/>
          </a:stretch>
        </p:blipFill>
        <p:spPr>
          <a:xfrm>
            <a:off x="1066474" y="1905000"/>
            <a:ext cx="1659551" cy="2438402"/>
          </a:xfrm>
          <a:prstGeom prst="rect">
            <a:avLst/>
          </a:prstGeom>
          <a:ln>
            <a:solidFill>
              <a:srgbClr val="006600"/>
            </a:solidFill>
          </a:ln>
          <a:effectLst>
            <a:outerShdw blurRad="63500" dist="17960" dir="2700000" rotWithShape="0">
              <a:srgbClr val="99CC00"/>
            </a:outerShdw>
          </a:effectLst>
        </p:spPr>
      </p:pic>
      <p:sp>
        <p:nvSpPr>
          <p:cNvPr id="6" name="Shape 152"/>
          <p:cNvSpPr/>
          <p:nvPr/>
        </p:nvSpPr>
        <p:spPr>
          <a:xfrm>
            <a:off x="118307" y="4614066"/>
            <a:ext cx="3631759" cy="461661"/>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45718" tIns="45718" rIns="45718" bIns="45718">
            <a:spAutoFit/>
          </a:bodyPr>
          <a:lstStyle/>
          <a:p>
            <a:pPr>
              <a:defRPr sz="3200">
                <a:latin typeface="宋体"/>
                <a:ea typeface="宋体"/>
                <a:cs typeface="宋体"/>
                <a:sym typeface="宋体"/>
              </a:defRPr>
            </a:pPr>
            <a:r>
              <a:rPr sz="2400" dirty="0"/>
              <a:t>墨翟（公元前</a:t>
            </a:r>
            <a:r>
              <a:rPr sz="2400" dirty="0">
                <a:latin typeface="Helvetica Light"/>
                <a:ea typeface="Helvetica Light"/>
                <a:cs typeface="Helvetica Light"/>
                <a:sym typeface="Helvetica Light"/>
              </a:rPr>
              <a:t>468-376</a:t>
            </a:r>
            <a:r>
              <a:rPr sz="2400" dirty="0"/>
              <a:t>年）</a:t>
            </a:r>
          </a:p>
        </p:txBody>
      </p:sp>
      <p:pic>
        <p:nvPicPr>
          <p:cNvPr id="7" name="image7.jpeg" descr="0812pic22695"/>
          <p:cNvPicPr>
            <a:picLocks noChangeAspect="1"/>
          </p:cNvPicPr>
          <p:nvPr/>
        </p:nvPicPr>
        <p:blipFill>
          <a:blip r:embed="rId3">
            <a:extLst/>
          </a:blip>
          <a:stretch>
            <a:fillRect/>
          </a:stretch>
        </p:blipFill>
        <p:spPr>
          <a:xfrm>
            <a:off x="3813952" y="1721846"/>
            <a:ext cx="2149912" cy="1828801"/>
          </a:xfrm>
          <a:prstGeom prst="rect">
            <a:avLst/>
          </a:prstGeom>
          <a:ln>
            <a:solidFill>
              <a:srgbClr val="006600"/>
            </a:solidFill>
          </a:ln>
          <a:effectLst>
            <a:outerShdw blurRad="63500" dist="17960" dir="2700000" rotWithShape="0">
              <a:srgbClr val="99CC00"/>
            </a:outerShdw>
          </a:effectLst>
        </p:spPr>
      </p:pic>
      <p:pic>
        <p:nvPicPr>
          <p:cNvPr id="8" name="image8.jpeg" descr="504ec7f9f45c771f252df299"/>
          <p:cNvPicPr>
            <a:picLocks noChangeAspect="1"/>
          </p:cNvPicPr>
          <p:nvPr/>
        </p:nvPicPr>
        <p:blipFill>
          <a:blip r:embed="rId4">
            <a:extLst/>
          </a:blip>
          <a:stretch>
            <a:fillRect/>
          </a:stretch>
        </p:blipFill>
        <p:spPr>
          <a:xfrm>
            <a:off x="6392346" y="1721846"/>
            <a:ext cx="2523054" cy="1828801"/>
          </a:xfrm>
          <a:prstGeom prst="rect">
            <a:avLst/>
          </a:prstGeom>
          <a:ln>
            <a:solidFill>
              <a:srgbClr val="006600"/>
            </a:solidFill>
          </a:ln>
          <a:effectLst>
            <a:outerShdw blurRad="63500" dist="17960" dir="2700000" rotWithShape="0">
              <a:srgbClr val="99CC00"/>
            </a:outerShdw>
          </a:effectLst>
        </p:spPr>
      </p:pic>
      <p:sp>
        <p:nvSpPr>
          <p:cNvPr id="9" name="Shape 155"/>
          <p:cNvSpPr/>
          <p:nvPr/>
        </p:nvSpPr>
        <p:spPr>
          <a:xfrm>
            <a:off x="4060570" y="3717568"/>
            <a:ext cx="1583933" cy="473432"/>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45718" tIns="45718" rIns="45718" bIns="45718">
            <a:spAutoFit/>
          </a:bodyPr>
          <a:lstStyle>
            <a:lvl1pPr>
              <a:defRPr sz="2400">
                <a:solidFill>
                  <a:srgbClr val="FFFFFF"/>
                </a:solidFill>
                <a:latin typeface="宋体"/>
                <a:ea typeface="宋体"/>
                <a:cs typeface="宋体"/>
                <a:sym typeface="宋体"/>
              </a:defRPr>
            </a:lvl1pPr>
          </a:lstStyle>
          <a:p>
            <a:r>
              <a:rPr dirty="0" err="1"/>
              <a:t>小孔成像</a:t>
            </a:r>
            <a:endParaRPr dirty="0"/>
          </a:p>
        </p:txBody>
      </p:sp>
      <p:sp>
        <p:nvSpPr>
          <p:cNvPr id="10" name="Shape 156"/>
          <p:cNvSpPr/>
          <p:nvPr/>
        </p:nvSpPr>
        <p:spPr>
          <a:xfrm>
            <a:off x="6711304" y="3717568"/>
            <a:ext cx="1600200" cy="473432"/>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45718" tIns="45718" rIns="45718" bIns="45718">
            <a:spAutoFit/>
          </a:bodyPr>
          <a:lstStyle>
            <a:lvl1pPr>
              <a:defRPr sz="2400">
                <a:solidFill>
                  <a:srgbClr val="FFFFFF"/>
                </a:solidFill>
                <a:latin typeface="宋体"/>
                <a:ea typeface="宋体"/>
                <a:cs typeface="宋体"/>
                <a:sym typeface="宋体"/>
              </a:defRPr>
            </a:lvl1pPr>
          </a:lstStyle>
          <a:p>
            <a:r>
              <a:rPr dirty="0" err="1"/>
              <a:t>铜镜</a:t>
            </a:r>
            <a:endParaRPr dirty="0"/>
          </a:p>
        </p:txBody>
      </p:sp>
    </p:spTree>
    <p:extLst>
      <p:ext uri="{BB962C8B-B14F-4D97-AF65-F5344CB8AC3E}">
        <p14:creationId xmlns:p14="http://schemas.microsoft.com/office/powerpoint/2010/main" val="3744210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762000" y="457200"/>
            <a:ext cx="7391400" cy="487363"/>
          </a:xfrm>
        </p:spPr>
        <p:txBody>
          <a:bodyPr/>
          <a:lstStyle/>
          <a:p>
            <a:pPr algn="ctr"/>
            <a:r>
              <a:rPr lang="zh-CN" altLang="en-US" sz="4400" b="0">
                <a:ea typeface="隶书" panose="02010509060101010101" pitchFamily="49" charset="-122"/>
              </a:rPr>
              <a:t>主讲教师简介</a:t>
            </a:r>
          </a:p>
        </p:txBody>
      </p:sp>
      <p:sp>
        <p:nvSpPr>
          <p:cNvPr id="205830" name="Rectangle 6"/>
          <p:cNvSpPr>
            <a:spLocks noGrp="1" noChangeArrowheads="1"/>
          </p:cNvSpPr>
          <p:nvPr>
            <p:ph type="body" idx="1"/>
          </p:nvPr>
        </p:nvSpPr>
        <p:spPr>
          <a:xfrm>
            <a:off x="3115491" y="1295400"/>
            <a:ext cx="6019800" cy="5410200"/>
          </a:xfrm>
          <a:noFill/>
          <a:ln/>
        </p:spPr>
        <p:txBody>
          <a:bodyPr/>
          <a:lstStyle/>
          <a:p>
            <a:pPr>
              <a:lnSpc>
                <a:spcPct val="130000"/>
              </a:lnSpc>
            </a:pPr>
            <a:r>
              <a:rPr lang="zh-CN" altLang="en-US" b="1" dirty="0">
                <a:ea typeface="宋体" panose="02010600030101010101" pitchFamily="2" charset="-122"/>
              </a:rPr>
              <a:t>王春亮</a:t>
            </a:r>
          </a:p>
          <a:p>
            <a:pPr>
              <a:lnSpc>
                <a:spcPct val="130000"/>
              </a:lnSpc>
            </a:pPr>
            <a:r>
              <a:rPr lang="en-US" altLang="zh-CN" sz="2400" dirty="0">
                <a:ea typeface="宋体" panose="02010600030101010101" pitchFamily="2" charset="-122"/>
              </a:rPr>
              <a:t>1980</a:t>
            </a:r>
            <a:r>
              <a:rPr lang="zh-CN" altLang="en-US" sz="2400" dirty="0">
                <a:ea typeface="宋体" panose="02010600030101010101" pitchFamily="2" charset="-122"/>
              </a:rPr>
              <a:t>年出生，光学专业，博士学位</a:t>
            </a:r>
            <a:endParaRPr lang="en-US" altLang="zh-CN" sz="2400" dirty="0">
              <a:ea typeface="宋体" panose="02010600030101010101" pitchFamily="2" charset="-122"/>
            </a:endParaRPr>
          </a:p>
          <a:p>
            <a:pPr>
              <a:lnSpc>
                <a:spcPct val="130000"/>
              </a:lnSpc>
            </a:pPr>
            <a:r>
              <a:rPr lang="zh-CN" altLang="en-US" sz="2400" dirty="0">
                <a:ea typeface="宋体" panose="02010600030101010101" pitchFamily="2" charset="-122"/>
              </a:rPr>
              <a:t>教学</a:t>
            </a:r>
            <a:r>
              <a:rPr lang="zh-CN" altLang="en-US" sz="2400" dirty="0" smtClean="0">
                <a:ea typeface="宋体" panose="02010600030101010101" pitchFamily="2" charset="-122"/>
              </a:rPr>
              <a:t>：</a:t>
            </a:r>
            <a:r>
              <a:rPr lang="en-US" altLang="zh-CN" sz="2400" dirty="0" smtClean="0">
                <a:ea typeface="宋体" panose="02010600030101010101" pitchFamily="2" charset="-122"/>
              </a:rPr>
              <a:t>《</a:t>
            </a:r>
            <a:r>
              <a:rPr lang="zh-CN" altLang="en-US" sz="2400" dirty="0" smtClean="0">
                <a:ea typeface="宋体" panose="02010600030101010101" pitchFamily="2" charset="-122"/>
              </a:rPr>
              <a:t>现代光学</a:t>
            </a:r>
            <a:r>
              <a:rPr lang="en-US" altLang="zh-CN" sz="2400" dirty="0" smtClean="0">
                <a:ea typeface="宋体" panose="02010600030101010101" pitchFamily="2" charset="-122"/>
              </a:rPr>
              <a:t>》</a:t>
            </a:r>
            <a:endParaRPr lang="en-US" altLang="zh-CN" sz="2400" dirty="0">
              <a:ea typeface="宋体" panose="02010600030101010101" pitchFamily="2" charset="-122"/>
            </a:endParaRPr>
          </a:p>
          <a:p>
            <a:pPr marL="0" indent="0">
              <a:lnSpc>
                <a:spcPct val="130000"/>
              </a:lnSpc>
              <a:buNone/>
            </a:pPr>
            <a:r>
              <a:rPr lang="en-US" altLang="zh-CN" sz="2400" dirty="0" smtClean="0">
                <a:ea typeface="宋体" panose="02010600030101010101" pitchFamily="2" charset="-122"/>
              </a:rPr>
              <a:t>           《</a:t>
            </a:r>
            <a:r>
              <a:rPr lang="zh-CN" altLang="en-US" sz="2400" dirty="0" smtClean="0">
                <a:ea typeface="宋体" panose="02010600030101010101" pitchFamily="2" charset="-122"/>
              </a:rPr>
              <a:t>近代物理实验</a:t>
            </a:r>
            <a:r>
              <a:rPr lang="en-US" altLang="zh-CN" sz="2400" dirty="0" smtClean="0">
                <a:ea typeface="宋体" panose="02010600030101010101" pitchFamily="2" charset="-122"/>
              </a:rPr>
              <a:t>》</a:t>
            </a:r>
          </a:p>
          <a:p>
            <a:pPr marL="0" indent="0">
              <a:lnSpc>
                <a:spcPct val="130000"/>
              </a:lnSpc>
              <a:buNone/>
            </a:pPr>
            <a:r>
              <a:rPr lang="en-US" altLang="zh-CN" sz="2400" dirty="0">
                <a:ea typeface="宋体" panose="02010600030101010101" pitchFamily="2" charset="-122"/>
              </a:rPr>
              <a:t> </a:t>
            </a:r>
            <a:r>
              <a:rPr lang="en-US" altLang="zh-CN" sz="2400" dirty="0" smtClean="0">
                <a:ea typeface="宋体" panose="02010600030101010101" pitchFamily="2" charset="-122"/>
              </a:rPr>
              <a:t>          《</a:t>
            </a:r>
            <a:r>
              <a:rPr lang="zh-CN" altLang="en-US" sz="2400" dirty="0">
                <a:ea typeface="宋体" panose="02010600030101010101" pitchFamily="2" charset="-122"/>
              </a:rPr>
              <a:t>基础</a:t>
            </a:r>
            <a:r>
              <a:rPr lang="zh-CN" altLang="en-US" sz="2400" dirty="0" smtClean="0">
                <a:ea typeface="宋体" panose="02010600030101010101" pitchFamily="2" charset="-122"/>
              </a:rPr>
              <a:t>物理实验</a:t>
            </a:r>
            <a:r>
              <a:rPr lang="en-US" altLang="zh-CN" sz="2400" dirty="0" smtClean="0">
                <a:ea typeface="宋体" panose="02010600030101010101" pitchFamily="2" charset="-122"/>
              </a:rPr>
              <a:t>》</a:t>
            </a:r>
          </a:p>
          <a:p>
            <a:pPr>
              <a:lnSpc>
                <a:spcPct val="130000"/>
              </a:lnSpc>
            </a:pPr>
            <a:r>
              <a:rPr lang="zh-CN" altLang="en-US" sz="2400" dirty="0" smtClean="0">
                <a:ea typeface="宋体" panose="02010600030101010101" pitchFamily="2" charset="-122"/>
              </a:rPr>
              <a:t>研究</a:t>
            </a:r>
            <a:r>
              <a:rPr lang="zh-CN" altLang="en-US" sz="2400" dirty="0">
                <a:ea typeface="宋体" panose="02010600030101010101" pitchFamily="2" charset="-122"/>
              </a:rPr>
              <a:t>方向</a:t>
            </a:r>
            <a:r>
              <a:rPr lang="zh-CN" altLang="en-US" sz="2400" dirty="0" smtClean="0">
                <a:ea typeface="宋体" panose="02010600030101010101" pitchFamily="2" charset="-122"/>
              </a:rPr>
              <a:t>：纳米光学</a:t>
            </a:r>
            <a:endParaRPr lang="zh-CN" altLang="en-US" sz="2400" dirty="0">
              <a:ea typeface="宋体" panose="02010600030101010101" pitchFamily="2" charset="-122"/>
            </a:endParaRPr>
          </a:p>
          <a:p>
            <a:pPr>
              <a:lnSpc>
                <a:spcPct val="130000"/>
              </a:lnSpc>
            </a:pPr>
            <a:r>
              <a:rPr lang="zh-CN" altLang="en-US" sz="2400" dirty="0">
                <a:ea typeface="宋体" panose="02010600030101010101" pitchFamily="2" charset="-122"/>
              </a:rPr>
              <a:t>办公室：  </a:t>
            </a:r>
            <a:r>
              <a:rPr lang="zh-CN" altLang="en-US" sz="2400" dirty="0" smtClean="0">
                <a:ea typeface="宋体" panose="02010600030101010101" pitchFamily="2" charset="-122"/>
              </a:rPr>
              <a:t> 物理</a:t>
            </a:r>
            <a:r>
              <a:rPr lang="zh-CN" altLang="en-US" sz="2400" dirty="0">
                <a:ea typeface="宋体" panose="02010600030101010101" pitchFamily="2" charset="-122"/>
              </a:rPr>
              <a:t>楼</a:t>
            </a:r>
            <a:r>
              <a:rPr lang="en-US" altLang="zh-CN" sz="2400" dirty="0">
                <a:ea typeface="宋体" panose="02010600030101010101" pitchFamily="2" charset="-122"/>
              </a:rPr>
              <a:t>315</a:t>
            </a:r>
          </a:p>
          <a:p>
            <a:pPr>
              <a:lnSpc>
                <a:spcPct val="130000"/>
              </a:lnSpc>
            </a:pPr>
            <a:r>
              <a:rPr lang="zh-CN" altLang="en-US" sz="2400" dirty="0">
                <a:ea typeface="宋体" panose="02010600030101010101" pitchFamily="2" charset="-122"/>
              </a:rPr>
              <a:t>电话：     </a:t>
            </a:r>
            <a:r>
              <a:rPr lang="en-US" altLang="zh-CN" sz="2400" dirty="0" smtClean="0">
                <a:ea typeface="宋体" panose="02010600030101010101" pitchFamily="2" charset="-122"/>
              </a:rPr>
              <a:t>13514489463</a:t>
            </a:r>
            <a:endParaRPr lang="en-US" altLang="zh-CN" sz="2400" dirty="0">
              <a:ea typeface="宋体" panose="02010600030101010101" pitchFamily="2" charset="-122"/>
            </a:endParaRPr>
          </a:p>
          <a:p>
            <a:pPr>
              <a:lnSpc>
                <a:spcPct val="130000"/>
              </a:lnSpc>
            </a:pPr>
            <a:r>
              <a:rPr lang="en-US" altLang="zh-CN" sz="2400" dirty="0">
                <a:ea typeface="宋体" panose="02010600030101010101" pitchFamily="2" charset="-122"/>
              </a:rPr>
              <a:t>Email:     </a:t>
            </a:r>
            <a:r>
              <a:rPr lang="en-US" altLang="zh-CN" sz="2400" dirty="0" smtClean="0">
                <a:ea typeface="宋体" panose="02010600030101010101" pitchFamily="2" charset="-122"/>
              </a:rPr>
              <a:t>wangcl493@nenu.edu.cn</a:t>
            </a:r>
            <a:endParaRPr lang="en-US" altLang="zh-CN" sz="2400"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533400" y="1219200"/>
            <a:ext cx="1937334" cy="2133600"/>
          </a:xfrm>
          <a:prstGeom prst="rect">
            <a:avLst/>
          </a:prstGeom>
        </p:spPr>
      </p:pic>
      <p:pic>
        <p:nvPicPr>
          <p:cNvPr id="3" name="图片 2"/>
          <p:cNvPicPr>
            <a:picLocks noChangeAspect="1"/>
          </p:cNvPicPr>
          <p:nvPr/>
        </p:nvPicPr>
        <p:blipFill>
          <a:blip r:embed="rId3"/>
          <a:stretch>
            <a:fillRect/>
          </a:stretch>
        </p:blipFill>
        <p:spPr>
          <a:xfrm>
            <a:off x="304800" y="3886200"/>
            <a:ext cx="2579764" cy="2286000"/>
          </a:xfrm>
          <a:prstGeom prst="rect">
            <a:avLst/>
          </a:prstGeom>
        </p:spPr>
      </p:pic>
      <p:sp>
        <p:nvSpPr>
          <p:cNvPr id="4" name="文本框 3"/>
          <p:cNvSpPr txBox="1"/>
          <p:nvPr/>
        </p:nvSpPr>
        <p:spPr>
          <a:xfrm>
            <a:off x="662066" y="6248400"/>
            <a:ext cx="1928734"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ltLang="zh-CN" dirty="0" smtClean="0"/>
              <a:t>Exciton-</a:t>
            </a:r>
            <a:r>
              <a:rPr lang="en-US" altLang="zh-CN" dirty="0" err="1" smtClean="0"/>
              <a:t>Polariton</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image5.png"/>
          <p:cNvPicPr>
            <a:picLocks noChangeAspect="1"/>
          </p:cNvPicPr>
          <p:nvPr/>
        </p:nvPicPr>
        <p:blipFill>
          <a:blip r:embed="rId2">
            <a:extLst/>
          </a:blip>
          <a:srcRect l="23528" t="6000" r="24184" b="11999"/>
          <a:stretch>
            <a:fillRect/>
          </a:stretch>
        </p:blipFill>
        <p:spPr>
          <a:xfrm>
            <a:off x="-9767" y="1066800"/>
            <a:ext cx="2950009" cy="3023760"/>
          </a:xfrm>
          <a:prstGeom prst="rect">
            <a:avLst/>
          </a:prstGeom>
          <a:ln w="12700">
            <a:miter lim="400000"/>
          </a:ln>
        </p:spPr>
      </p:pic>
      <p:sp>
        <p:nvSpPr>
          <p:cNvPr id="160" name="Shape 160"/>
          <p:cNvSpPr>
            <a:spLocks noGrp="1"/>
          </p:cNvSpPr>
          <p:nvPr>
            <p:ph type="body" sz="quarter" idx="1"/>
          </p:nvPr>
        </p:nvSpPr>
        <p:spPr>
          <a:xfrm>
            <a:off x="152400" y="4548486"/>
            <a:ext cx="4047557" cy="2157114"/>
          </a:xfrm>
          <a:prstGeom prst="rect">
            <a:avLst/>
          </a:prstGeom>
        </p:spPr>
        <p:txBody>
          <a:bodyPr/>
          <a:lstStyle/>
          <a:p>
            <a:pPr marL="0" indent="0" defTabSz="402536">
              <a:spcBef>
                <a:spcPts val="2883"/>
              </a:spcBef>
              <a:buNone/>
              <a:defRPr sz="3500"/>
            </a:pPr>
            <a:r>
              <a:rPr sz="2400" dirty="0" err="1"/>
              <a:t>为什么眼睛能看到东西</a:t>
            </a:r>
            <a:r>
              <a:rPr sz="2400" dirty="0"/>
              <a:t>？</a:t>
            </a:r>
          </a:p>
          <a:p>
            <a:pPr marL="0" lvl="7" indent="1102599" defTabSz="402536">
              <a:spcBef>
                <a:spcPts val="2883"/>
              </a:spcBef>
              <a:buNone/>
              <a:defRPr sz="3500">
                <a:solidFill>
                  <a:srgbClr val="0433FF"/>
                </a:solidFill>
              </a:defRPr>
            </a:pPr>
            <a:r>
              <a:rPr sz="2400" dirty="0" err="1"/>
              <a:t>因为眼睛发射出光</a:t>
            </a:r>
            <a:r>
              <a:rPr sz="2400" dirty="0"/>
              <a:t>！</a:t>
            </a:r>
          </a:p>
          <a:p>
            <a:pPr marL="0" lvl="7" indent="1102599" defTabSz="402536">
              <a:spcBef>
                <a:spcPts val="2883"/>
              </a:spcBef>
              <a:buNone/>
              <a:defRPr sz="3500">
                <a:solidFill>
                  <a:srgbClr val="0433FF"/>
                </a:solidFill>
              </a:defRPr>
            </a:pPr>
            <a:r>
              <a:rPr sz="2400" dirty="0"/>
              <a:t>—Empedocles</a:t>
            </a:r>
          </a:p>
        </p:txBody>
      </p:sp>
      <p:pic>
        <p:nvPicPr>
          <p:cNvPr id="161" name="image6.png"/>
          <p:cNvPicPr>
            <a:picLocks noChangeAspect="1"/>
          </p:cNvPicPr>
          <p:nvPr/>
        </p:nvPicPr>
        <p:blipFill>
          <a:blip r:embed="rId3">
            <a:extLst/>
          </a:blip>
          <a:srcRect t="19922" r="46542" b="17079"/>
          <a:stretch>
            <a:fillRect/>
          </a:stretch>
        </p:blipFill>
        <p:spPr>
          <a:xfrm>
            <a:off x="4416893" y="1128115"/>
            <a:ext cx="4725586" cy="3062885"/>
          </a:xfrm>
          <a:prstGeom prst="rect">
            <a:avLst/>
          </a:prstGeom>
          <a:ln w="12700">
            <a:miter lim="400000"/>
          </a:ln>
        </p:spPr>
      </p:pic>
      <p:pic>
        <p:nvPicPr>
          <p:cNvPr id="162" name="image7.png"/>
          <p:cNvPicPr>
            <a:picLocks noChangeAspect="1"/>
          </p:cNvPicPr>
          <p:nvPr/>
        </p:nvPicPr>
        <p:blipFill>
          <a:blip r:embed="rId4">
            <a:extLst/>
          </a:blip>
          <a:stretch>
            <a:fillRect/>
          </a:stretch>
        </p:blipFill>
        <p:spPr>
          <a:xfrm>
            <a:off x="3006036" y="1602619"/>
            <a:ext cx="1345200" cy="1645369"/>
          </a:xfrm>
          <a:prstGeom prst="rect">
            <a:avLst/>
          </a:prstGeom>
          <a:ln w="12700">
            <a:miter lim="400000"/>
          </a:ln>
        </p:spPr>
      </p:pic>
      <p:pic>
        <p:nvPicPr>
          <p:cNvPr id="163" name="image9.jpeg"/>
          <p:cNvPicPr>
            <a:picLocks noChangeAspect="1"/>
          </p:cNvPicPr>
          <p:nvPr/>
        </p:nvPicPr>
        <p:blipFill>
          <a:blip r:embed="rId5">
            <a:extLst/>
          </a:blip>
          <a:stretch>
            <a:fillRect/>
          </a:stretch>
        </p:blipFill>
        <p:spPr>
          <a:xfrm>
            <a:off x="4601182" y="4191000"/>
            <a:ext cx="1799618" cy="2600448"/>
          </a:xfrm>
          <a:prstGeom prst="rect">
            <a:avLst/>
          </a:prstGeom>
          <a:ln w="12700">
            <a:miter lim="400000"/>
          </a:ln>
        </p:spPr>
      </p:pic>
      <p:sp>
        <p:nvSpPr>
          <p:cNvPr id="164" name="Shape 164"/>
          <p:cNvSpPr/>
          <p:nvPr/>
        </p:nvSpPr>
        <p:spPr>
          <a:xfrm>
            <a:off x="6465879" y="4943926"/>
            <a:ext cx="2601921" cy="1456874"/>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spAutoFit/>
          </a:bodyPr>
          <a:lstStyle/>
          <a:p>
            <a:pPr>
              <a:defRPr sz="3200"/>
            </a:pPr>
            <a:r>
              <a:rPr sz="2250" dirty="0"/>
              <a:t>Empedocles</a:t>
            </a:r>
            <a:r>
              <a:rPr sz="1687" dirty="0"/>
              <a:t>,</a:t>
            </a:r>
          </a:p>
          <a:p>
            <a:pPr>
              <a:defRPr sz="2400"/>
            </a:pPr>
            <a:r>
              <a:rPr sz="1687" dirty="0"/>
              <a:t>（约490~430 BC）</a:t>
            </a:r>
          </a:p>
          <a:p>
            <a:pPr>
              <a:defRPr sz="2400"/>
            </a:pPr>
            <a:r>
              <a:rPr sz="1687" dirty="0"/>
              <a:t>Sicily</a:t>
            </a:r>
          </a:p>
          <a:p>
            <a:pPr>
              <a:defRPr sz="2400"/>
            </a:pPr>
            <a:r>
              <a:rPr sz="1687" dirty="0" err="1"/>
              <a:t>古希腊哲学家</a:t>
            </a:r>
            <a:r>
              <a:rPr sz="1687" dirty="0"/>
              <a:t>、</a:t>
            </a:r>
          </a:p>
          <a:p>
            <a:pPr>
              <a:defRPr sz="2400"/>
            </a:pPr>
            <a:r>
              <a:rPr sz="1687" dirty="0" err="1"/>
              <a:t>物理学家、诗人</a:t>
            </a:r>
            <a:endParaRPr sz="1687" dirty="0"/>
          </a:p>
        </p:txBody>
      </p:sp>
      <p:sp>
        <p:nvSpPr>
          <p:cNvPr id="2" name="矩形 1"/>
          <p:cNvSpPr/>
          <p:nvPr/>
        </p:nvSpPr>
        <p:spPr bwMode="auto">
          <a:xfrm>
            <a:off x="0" y="6609346"/>
            <a:ext cx="9142479" cy="248654"/>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pic>
        <p:nvPicPr>
          <p:cNvPr id="6" name="图片 5"/>
          <p:cNvPicPr>
            <a:picLocks noChangeAspect="1"/>
          </p:cNvPicPr>
          <p:nvPr/>
        </p:nvPicPr>
        <p:blipFill>
          <a:blip r:embed="rId6"/>
          <a:stretch>
            <a:fillRect/>
          </a:stretch>
        </p:blipFill>
        <p:spPr>
          <a:xfrm>
            <a:off x="1066800" y="311057"/>
            <a:ext cx="7517019" cy="749873"/>
          </a:xfrm>
          <a:prstGeom prst="rect">
            <a:avLst/>
          </a:prstGeom>
        </p:spPr>
      </p:pic>
    </p:spTree>
    <p:extLst>
      <p:ext uri="{BB962C8B-B14F-4D97-AF65-F5344CB8AC3E}">
        <p14:creationId xmlns:p14="http://schemas.microsoft.com/office/powerpoint/2010/main" val="179057192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5181600" y="1452313"/>
            <a:ext cx="3581400" cy="173412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lgn="l">
              <a:lnSpc>
                <a:spcPct val="150000"/>
              </a:lnSpc>
              <a:spcBef>
                <a:spcPts val="2953"/>
              </a:spcBef>
            </a:pPr>
            <a:r>
              <a:rPr sz="2400" dirty="0" err="1" smtClean="0"/>
              <a:t>为什么看东西远小近大</a:t>
            </a:r>
            <a:r>
              <a:rPr sz="2400" dirty="0" smtClean="0"/>
              <a:t>？</a:t>
            </a:r>
            <a:endParaRPr lang="en-US" sz="2400" dirty="0" smtClean="0"/>
          </a:p>
          <a:p>
            <a:pPr algn="l">
              <a:lnSpc>
                <a:spcPct val="150000"/>
              </a:lnSpc>
              <a:spcBef>
                <a:spcPts val="0"/>
              </a:spcBef>
            </a:pPr>
            <a:r>
              <a:rPr lang="en-US" sz="2400" dirty="0" smtClean="0">
                <a:solidFill>
                  <a:schemeClr val="accent1"/>
                </a:solidFill>
              </a:rPr>
              <a:t>               </a:t>
            </a:r>
            <a:r>
              <a:rPr sz="2400" dirty="0" err="1" smtClean="0">
                <a:solidFill>
                  <a:schemeClr val="accent1"/>
                </a:solidFill>
              </a:rPr>
              <a:t>光沿直线传播</a:t>
            </a:r>
            <a:r>
              <a:rPr lang="zh-CN" altLang="en-US" sz="2400" dirty="0" smtClean="0">
                <a:solidFill>
                  <a:schemeClr val="accent1"/>
                </a:solidFill>
              </a:rPr>
              <a:t>！</a:t>
            </a:r>
            <a:endParaRPr lang="en-US" altLang="zh-CN" sz="2400" dirty="0" smtClean="0">
              <a:solidFill>
                <a:schemeClr val="accent1"/>
              </a:solidFill>
            </a:endParaRPr>
          </a:p>
          <a:p>
            <a:pPr algn="l">
              <a:lnSpc>
                <a:spcPct val="150000"/>
              </a:lnSpc>
              <a:spcBef>
                <a:spcPts val="0"/>
              </a:spcBef>
            </a:pPr>
            <a:r>
              <a:rPr lang="en-US" sz="2400" dirty="0">
                <a:solidFill>
                  <a:schemeClr val="accent1"/>
                </a:solidFill>
              </a:rPr>
              <a:t> </a:t>
            </a:r>
            <a:r>
              <a:rPr lang="en-US" sz="2400" dirty="0" smtClean="0">
                <a:solidFill>
                  <a:schemeClr val="accent1"/>
                </a:solidFill>
              </a:rPr>
              <a:t>                         </a:t>
            </a:r>
            <a:r>
              <a:rPr sz="2400" dirty="0" smtClean="0">
                <a:solidFill>
                  <a:schemeClr val="accent1"/>
                </a:solidFill>
              </a:rPr>
              <a:t>—</a:t>
            </a:r>
            <a:r>
              <a:rPr sz="2400" dirty="0">
                <a:solidFill>
                  <a:schemeClr val="accent1"/>
                </a:solidFill>
              </a:rPr>
              <a:t>Euclid </a:t>
            </a:r>
          </a:p>
        </p:txBody>
      </p:sp>
      <p:pic>
        <p:nvPicPr>
          <p:cNvPr id="168" name="image8.png"/>
          <p:cNvPicPr>
            <a:picLocks noChangeAspect="1"/>
          </p:cNvPicPr>
          <p:nvPr/>
        </p:nvPicPr>
        <p:blipFill>
          <a:blip r:embed="rId2">
            <a:extLst/>
          </a:blip>
          <a:srcRect r="4545"/>
          <a:stretch>
            <a:fillRect/>
          </a:stretch>
        </p:blipFill>
        <p:spPr>
          <a:xfrm>
            <a:off x="461" y="1066800"/>
            <a:ext cx="4726827" cy="2723556"/>
          </a:xfrm>
          <a:prstGeom prst="rect">
            <a:avLst/>
          </a:prstGeom>
          <a:ln w="12700">
            <a:miter lim="400000"/>
          </a:ln>
        </p:spPr>
      </p:pic>
      <p:pic>
        <p:nvPicPr>
          <p:cNvPr id="169" name="image10.jpeg"/>
          <p:cNvPicPr>
            <a:picLocks noChangeAspect="1"/>
          </p:cNvPicPr>
          <p:nvPr/>
        </p:nvPicPr>
        <p:blipFill>
          <a:blip r:embed="rId3">
            <a:extLst/>
          </a:blip>
          <a:stretch>
            <a:fillRect/>
          </a:stretch>
        </p:blipFill>
        <p:spPr>
          <a:xfrm>
            <a:off x="2971800" y="3810000"/>
            <a:ext cx="1749034" cy="3022812"/>
          </a:xfrm>
          <a:prstGeom prst="rect">
            <a:avLst/>
          </a:prstGeom>
          <a:ln w="12700">
            <a:miter lim="400000"/>
          </a:ln>
        </p:spPr>
      </p:pic>
      <p:sp>
        <p:nvSpPr>
          <p:cNvPr id="170" name="Shape 170"/>
          <p:cNvSpPr/>
          <p:nvPr/>
        </p:nvSpPr>
        <p:spPr>
          <a:xfrm>
            <a:off x="122285" y="4576391"/>
            <a:ext cx="2743957" cy="948401"/>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3300"/>
            </a:pPr>
            <a:r>
              <a:rPr sz="2320" dirty="0"/>
              <a:t>Euclid of Alexandria</a:t>
            </a:r>
            <a:r>
              <a:rPr sz="1687" dirty="0"/>
              <a:t> </a:t>
            </a:r>
          </a:p>
          <a:p>
            <a:pPr>
              <a:defRPr sz="2400"/>
            </a:pPr>
            <a:r>
              <a:rPr sz="1687" dirty="0"/>
              <a:t>(约323~283 BC)</a:t>
            </a:r>
          </a:p>
          <a:p>
            <a:pPr>
              <a:defRPr sz="2400"/>
            </a:pPr>
            <a:r>
              <a:rPr sz="1687" dirty="0" err="1"/>
              <a:t>古希腊数学家</a:t>
            </a:r>
            <a:endParaRPr sz="1687" dirty="0"/>
          </a:p>
        </p:txBody>
      </p:sp>
      <p:sp>
        <p:nvSpPr>
          <p:cNvPr id="171" name="Shape 171"/>
          <p:cNvSpPr/>
          <p:nvPr/>
        </p:nvSpPr>
        <p:spPr>
          <a:xfrm>
            <a:off x="5338806" y="5121132"/>
            <a:ext cx="3149901" cy="441468"/>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FFFFFF"/>
                </a:solidFill>
              </a:defRPr>
            </a:lvl1pPr>
          </a:lstStyle>
          <a:p>
            <a:r>
              <a:rPr dirty="0" err="1"/>
              <a:t>用数学来解决光学问题</a:t>
            </a:r>
            <a:endParaRPr dirty="0"/>
          </a:p>
        </p:txBody>
      </p:sp>
      <p:sp>
        <p:nvSpPr>
          <p:cNvPr id="172" name="Shape 172"/>
          <p:cNvSpPr/>
          <p:nvPr/>
        </p:nvSpPr>
        <p:spPr>
          <a:xfrm>
            <a:off x="5338806" y="4054332"/>
            <a:ext cx="3149901" cy="441468"/>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FFFFFF"/>
                </a:solidFill>
              </a:defRPr>
            </a:lvl1pPr>
          </a:lstStyle>
          <a:p>
            <a:r>
              <a:rPr dirty="0" err="1"/>
              <a:t>几何可以解释光学现象</a:t>
            </a:r>
            <a:endParaRPr dirty="0"/>
          </a:p>
        </p:txBody>
      </p:sp>
      <p:sp>
        <p:nvSpPr>
          <p:cNvPr id="173" name="Shape 173"/>
          <p:cNvSpPr/>
          <p:nvPr/>
        </p:nvSpPr>
        <p:spPr>
          <a:xfrm>
            <a:off x="5338806" y="6111732"/>
            <a:ext cx="3149901" cy="441468"/>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solidFill>
                  <a:srgbClr val="FFFFFF"/>
                </a:solidFill>
              </a:defRPr>
            </a:lvl1pPr>
          </a:lstStyle>
          <a:p>
            <a:r>
              <a:rPr dirty="0" err="1"/>
              <a:t>利用星辰来为航海导航</a:t>
            </a:r>
            <a:endParaRPr dirty="0"/>
          </a:p>
        </p:txBody>
      </p:sp>
      <p:sp>
        <p:nvSpPr>
          <p:cNvPr id="174" name="Shape 174"/>
          <p:cNvSpPr/>
          <p:nvPr/>
        </p:nvSpPr>
        <p:spPr>
          <a:xfrm rot="5400000">
            <a:off x="6730696" y="4658297"/>
            <a:ext cx="366119" cy="345926"/>
          </a:xfrm>
          <a:prstGeom prst="rightArrow">
            <a:avLst>
              <a:gd name="adj1" fmla="val 32000"/>
              <a:gd name="adj2" fmla="val 67736"/>
            </a:avLst>
          </a:prstGeom>
          <a:blipFill>
            <a:blip r:embed="rId5"/>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
        <p:nvSpPr>
          <p:cNvPr id="175" name="Shape 175"/>
          <p:cNvSpPr/>
          <p:nvPr/>
        </p:nvSpPr>
        <p:spPr>
          <a:xfrm rot="5400000">
            <a:off x="6730696" y="5663777"/>
            <a:ext cx="366119" cy="345926"/>
          </a:xfrm>
          <a:prstGeom prst="rightArrow">
            <a:avLst>
              <a:gd name="adj1" fmla="val 32000"/>
              <a:gd name="adj2" fmla="val 67736"/>
            </a:avLst>
          </a:prstGeom>
          <a:blipFill>
            <a:blip r:embed="rId5"/>
          </a:blip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pic>
        <p:nvPicPr>
          <p:cNvPr id="3" name="图片 2"/>
          <p:cNvPicPr>
            <a:picLocks noChangeAspect="1"/>
          </p:cNvPicPr>
          <p:nvPr/>
        </p:nvPicPr>
        <p:blipFill>
          <a:blip r:embed="rId6"/>
          <a:stretch>
            <a:fillRect/>
          </a:stretch>
        </p:blipFill>
        <p:spPr>
          <a:xfrm>
            <a:off x="1066800" y="389774"/>
            <a:ext cx="7517019" cy="749873"/>
          </a:xfrm>
          <a:prstGeom prst="rect">
            <a:avLst/>
          </a:prstGeom>
        </p:spPr>
      </p:pic>
    </p:spTree>
    <p:extLst>
      <p:ext uri="{BB962C8B-B14F-4D97-AF65-F5344CB8AC3E}">
        <p14:creationId xmlns:p14="http://schemas.microsoft.com/office/powerpoint/2010/main" val="682456576"/>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body" sz="quarter" idx="1"/>
          </p:nvPr>
        </p:nvSpPr>
        <p:spPr>
          <a:xfrm>
            <a:off x="533400" y="4772860"/>
            <a:ext cx="4316677" cy="2008940"/>
          </a:xfrm>
          <a:prstGeom prst="rect">
            <a:avLst/>
          </a:prstGeom>
        </p:spPr>
        <p:txBody>
          <a:bodyPr/>
          <a:lstStyle/>
          <a:p>
            <a:pPr marL="0" indent="0" defTabSz="345030">
              <a:spcBef>
                <a:spcPts val="2461"/>
              </a:spcBef>
              <a:buNone/>
              <a:defRPr sz="3000"/>
            </a:pPr>
            <a:r>
              <a:rPr sz="2400" dirty="0" err="1"/>
              <a:t>为什么眼睛能看到东西</a:t>
            </a:r>
            <a:r>
              <a:rPr sz="2400" dirty="0" smtClean="0"/>
              <a:t>？</a:t>
            </a:r>
            <a:endParaRPr lang="en-US" sz="2400" dirty="0" smtClean="0"/>
          </a:p>
          <a:p>
            <a:pPr marL="0" indent="0" defTabSz="345030">
              <a:spcBef>
                <a:spcPts val="2461"/>
              </a:spcBef>
              <a:buNone/>
              <a:defRPr sz="3000"/>
            </a:pPr>
            <a:r>
              <a:rPr sz="2400" dirty="0" err="1" smtClean="0"/>
              <a:t>因为有光线进入眼睛</a:t>
            </a:r>
            <a:r>
              <a:rPr sz="2400" dirty="0"/>
              <a:t>。</a:t>
            </a:r>
          </a:p>
          <a:p>
            <a:pPr marL="0" indent="0" defTabSz="345030">
              <a:spcBef>
                <a:spcPts val="2461"/>
              </a:spcBef>
              <a:buNone/>
              <a:defRPr sz="3000">
                <a:solidFill>
                  <a:srgbClr val="0433FF"/>
                </a:solidFill>
              </a:defRPr>
            </a:pPr>
            <a:r>
              <a:rPr sz="2400" dirty="0"/>
              <a:t>                        —Alhazen</a:t>
            </a:r>
          </a:p>
        </p:txBody>
      </p:sp>
      <p:pic>
        <p:nvPicPr>
          <p:cNvPr id="179" name="image5.png"/>
          <p:cNvPicPr>
            <a:picLocks noChangeAspect="1"/>
          </p:cNvPicPr>
          <p:nvPr/>
        </p:nvPicPr>
        <p:blipFill>
          <a:blip r:embed="rId2">
            <a:extLst/>
          </a:blip>
          <a:srcRect l="23528" t="5999" r="24183" b="11998"/>
          <a:stretch>
            <a:fillRect/>
          </a:stretch>
        </p:blipFill>
        <p:spPr>
          <a:xfrm>
            <a:off x="749256" y="1196854"/>
            <a:ext cx="2635928" cy="2701826"/>
          </a:xfrm>
          <a:prstGeom prst="rect">
            <a:avLst/>
          </a:prstGeom>
          <a:ln w="12700">
            <a:miter lim="400000"/>
          </a:ln>
        </p:spPr>
      </p:pic>
      <p:pic>
        <p:nvPicPr>
          <p:cNvPr id="180" name="image7.png"/>
          <p:cNvPicPr>
            <a:picLocks noChangeAspect="1"/>
          </p:cNvPicPr>
          <p:nvPr/>
        </p:nvPicPr>
        <p:blipFill>
          <a:blip r:embed="rId3">
            <a:extLst/>
          </a:blip>
          <a:stretch>
            <a:fillRect/>
          </a:stretch>
        </p:blipFill>
        <p:spPr>
          <a:xfrm>
            <a:off x="3879848" y="1732321"/>
            <a:ext cx="970229" cy="1186727"/>
          </a:xfrm>
          <a:prstGeom prst="rect">
            <a:avLst/>
          </a:prstGeom>
          <a:ln w="12700">
            <a:miter lim="400000"/>
          </a:ln>
        </p:spPr>
      </p:pic>
      <p:pic>
        <p:nvPicPr>
          <p:cNvPr id="181" name="image1.gif"/>
          <p:cNvPicPr>
            <a:picLocks noChangeAspect="1"/>
          </p:cNvPicPr>
          <p:nvPr/>
        </p:nvPicPr>
        <p:blipFill>
          <a:blip r:embed="rId4">
            <a:extLst/>
          </a:blip>
          <a:stretch>
            <a:fillRect/>
          </a:stretch>
        </p:blipFill>
        <p:spPr>
          <a:xfrm>
            <a:off x="5782641" y="1125064"/>
            <a:ext cx="2635902" cy="3142136"/>
          </a:xfrm>
          <a:prstGeom prst="rect">
            <a:avLst/>
          </a:prstGeom>
          <a:ln w="12700">
            <a:miter lim="400000"/>
          </a:ln>
        </p:spPr>
      </p:pic>
      <p:sp>
        <p:nvSpPr>
          <p:cNvPr id="182" name="Shape 182"/>
          <p:cNvSpPr/>
          <p:nvPr/>
        </p:nvSpPr>
        <p:spPr>
          <a:xfrm>
            <a:off x="5070387" y="4615308"/>
            <a:ext cx="4060408" cy="2166492"/>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35719" tIns="35719" rIns="35719" bIns="35719" anchor="ctr">
            <a:spAutoFit/>
          </a:bodyPr>
          <a:lstStyle/>
          <a:p>
            <a:r>
              <a:rPr dirty="0"/>
              <a:t>Alhazen (Ibn </a:t>
            </a:r>
            <a:r>
              <a:rPr dirty="0" err="1"/>
              <a:t>al-Haytham</a:t>
            </a:r>
            <a:r>
              <a:rPr dirty="0"/>
              <a:t>)</a:t>
            </a:r>
          </a:p>
          <a:p>
            <a:pPr>
              <a:defRPr sz="2400"/>
            </a:pPr>
            <a:r>
              <a:rPr sz="1687" dirty="0"/>
              <a:t>（约965~1040）</a:t>
            </a:r>
          </a:p>
          <a:p>
            <a:pPr>
              <a:defRPr sz="2400"/>
            </a:pPr>
            <a:r>
              <a:rPr sz="1687" dirty="0" err="1"/>
              <a:t>阿拉伯物理学家</a:t>
            </a:r>
            <a:r>
              <a:rPr sz="1687" dirty="0"/>
              <a:t>、</a:t>
            </a:r>
          </a:p>
          <a:p>
            <a:pPr>
              <a:defRPr sz="2400"/>
            </a:pPr>
            <a:r>
              <a:rPr sz="1687" dirty="0" err="1"/>
              <a:t>天文学家、数学家</a:t>
            </a:r>
            <a:endParaRPr sz="1687" dirty="0"/>
          </a:p>
          <a:p>
            <a:pPr>
              <a:defRPr sz="2400">
                <a:solidFill>
                  <a:srgbClr val="FF2600"/>
                </a:solidFill>
              </a:defRPr>
            </a:pPr>
            <a:r>
              <a:rPr sz="1687" dirty="0"/>
              <a:t>于1011~1021著《Book of </a:t>
            </a:r>
            <a:r>
              <a:rPr sz="1687" dirty="0" err="1"/>
              <a:t>Optics》七卷</a:t>
            </a:r>
            <a:r>
              <a:rPr sz="1687" dirty="0"/>
              <a:t>。</a:t>
            </a:r>
          </a:p>
          <a:p>
            <a:pPr>
              <a:defRPr sz="2400">
                <a:solidFill>
                  <a:srgbClr val="FF2600"/>
                </a:solidFill>
              </a:defRPr>
            </a:pPr>
            <a:r>
              <a:rPr sz="1687" dirty="0" err="1"/>
              <a:t>解释了透镜的原理，探讨了虹</a:t>
            </a:r>
            <a:r>
              <a:rPr sz="1687" dirty="0"/>
              <a:t>，</a:t>
            </a:r>
          </a:p>
          <a:p>
            <a:pPr>
              <a:defRPr sz="2400">
                <a:solidFill>
                  <a:srgbClr val="FF2600"/>
                </a:solidFill>
              </a:defRPr>
            </a:pPr>
            <a:r>
              <a:rPr sz="1687" dirty="0" err="1"/>
              <a:t>研究了反射、折射透镜聚焦</a:t>
            </a:r>
            <a:r>
              <a:rPr sz="1687" dirty="0"/>
              <a:t>，</a:t>
            </a:r>
          </a:p>
          <a:p>
            <a:pPr>
              <a:defRPr sz="2400">
                <a:solidFill>
                  <a:srgbClr val="FF2600"/>
                </a:solidFill>
              </a:defRPr>
            </a:pPr>
            <a:r>
              <a:rPr sz="1687" dirty="0" err="1"/>
              <a:t>制作了针孔照相机，抛物面镜</a:t>
            </a:r>
            <a:r>
              <a:rPr sz="1687" dirty="0"/>
              <a:t>…</a:t>
            </a:r>
          </a:p>
        </p:txBody>
      </p:sp>
      <p:pic>
        <p:nvPicPr>
          <p:cNvPr id="9" name="图片 8"/>
          <p:cNvPicPr>
            <a:picLocks noChangeAspect="1"/>
          </p:cNvPicPr>
          <p:nvPr/>
        </p:nvPicPr>
        <p:blipFill>
          <a:blip r:embed="rId5"/>
          <a:stretch>
            <a:fillRect/>
          </a:stretch>
        </p:blipFill>
        <p:spPr>
          <a:xfrm>
            <a:off x="1066800" y="389774"/>
            <a:ext cx="7517019" cy="749873"/>
          </a:xfrm>
          <a:prstGeom prst="rect">
            <a:avLst/>
          </a:prstGeom>
        </p:spPr>
      </p:pic>
    </p:spTree>
    <p:extLst>
      <p:ext uri="{BB962C8B-B14F-4D97-AF65-F5344CB8AC3E}">
        <p14:creationId xmlns:p14="http://schemas.microsoft.com/office/powerpoint/2010/main" val="1521275733"/>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body" sz="quarter" idx="1"/>
          </p:nvPr>
        </p:nvSpPr>
        <p:spPr>
          <a:xfrm>
            <a:off x="3886201" y="4720287"/>
            <a:ext cx="4800599" cy="1889060"/>
          </a:xfrm>
          <a:prstGeom prst="rect">
            <a:avLst/>
          </a:prstGeom>
          <a:gradFill>
            <a:gsLst>
              <a:gs pos="0">
                <a:srgbClr val="FBFBFB"/>
              </a:gs>
              <a:gs pos="100000">
                <a:srgbClr val="BEBEBE"/>
              </a:gs>
            </a:gsLst>
            <a:lin ang="5400000"/>
          </a:gradFill>
          <a:effectLst>
            <a:outerShdw blurRad="38100" dist="25400" dir="5400000" rotWithShape="0">
              <a:srgbClr val="000000">
                <a:alpha val="50000"/>
              </a:srgbClr>
            </a:outerShdw>
          </a:effectLst>
        </p:spPr>
        <p:txBody>
          <a:bodyPr/>
          <a:lstStyle/>
          <a:p>
            <a:pPr marL="0" indent="0" algn="ctr">
              <a:spcBef>
                <a:spcPts val="0"/>
              </a:spcBef>
              <a:buNone/>
              <a:defRPr sz="3200"/>
            </a:pPr>
            <a:r>
              <a:rPr sz="2400" dirty="0"/>
              <a:t>《</a:t>
            </a:r>
            <a:r>
              <a:rPr sz="2400" dirty="0" err="1"/>
              <a:t>梦溪笔谈</a:t>
            </a:r>
            <a:r>
              <a:rPr sz="2400" dirty="0"/>
              <a:t>》</a:t>
            </a:r>
          </a:p>
          <a:p>
            <a:pPr marL="0" indent="0">
              <a:spcBef>
                <a:spcPts val="600"/>
              </a:spcBef>
              <a:buNone/>
              <a:defRPr sz="2400"/>
            </a:pPr>
            <a:r>
              <a:rPr sz="1800" dirty="0" err="1"/>
              <a:t>涉及古代中国自然科学、工艺技术及社会历史现象的综合性笔记体著作。内容涉及天文、数学、物理、化学、生物等各个门类学科</a:t>
            </a:r>
            <a:r>
              <a:rPr sz="1800" dirty="0"/>
              <a:t>。</a:t>
            </a:r>
          </a:p>
          <a:p>
            <a:pPr marL="0" indent="0">
              <a:spcBef>
                <a:spcPts val="600"/>
              </a:spcBef>
              <a:buNone/>
              <a:defRPr sz="2400">
                <a:solidFill>
                  <a:srgbClr val="FF2600"/>
                </a:solidFill>
              </a:defRPr>
            </a:pPr>
            <a:r>
              <a:rPr sz="1800" dirty="0" err="1"/>
              <a:t>记录了小孔成像、凹面镜成像、滤光等内容</a:t>
            </a:r>
            <a:r>
              <a:rPr sz="1800" dirty="0"/>
              <a:t>。</a:t>
            </a:r>
          </a:p>
        </p:txBody>
      </p:sp>
      <p:pic>
        <p:nvPicPr>
          <p:cNvPr id="186" name="image11.jpeg"/>
          <p:cNvPicPr>
            <a:picLocks noChangeAspect="1"/>
          </p:cNvPicPr>
          <p:nvPr/>
        </p:nvPicPr>
        <p:blipFill>
          <a:blip r:embed="rId2">
            <a:extLst/>
          </a:blip>
          <a:stretch>
            <a:fillRect/>
          </a:stretch>
        </p:blipFill>
        <p:spPr>
          <a:xfrm>
            <a:off x="678691" y="1245229"/>
            <a:ext cx="2975974" cy="3174371"/>
          </a:xfrm>
          <a:prstGeom prst="rect">
            <a:avLst/>
          </a:prstGeom>
          <a:ln w="12700">
            <a:miter lim="400000"/>
          </a:ln>
        </p:spPr>
      </p:pic>
      <p:pic>
        <p:nvPicPr>
          <p:cNvPr id="187" name="image12.jpeg"/>
          <p:cNvPicPr>
            <a:picLocks noChangeAspect="1"/>
          </p:cNvPicPr>
          <p:nvPr/>
        </p:nvPicPr>
        <p:blipFill>
          <a:blip r:embed="rId3">
            <a:extLst/>
          </a:blip>
          <a:stretch>
            <a:fillRect/>
          </a:stretch>
        </p:blipFill>
        <p:spPr>
          <a:xfrm>
            <a:off x="4075996" y="1397629"/>
            <a:ext cx="4227370" cy="3174371"/>
          </a:xfrm>
          <a:prstGeom prst="rect">
            <a:avLst/>
          </a:prstGeom>
          <a:ln w="12700">
            <a:miter lim="400000"/>
          </a:ln>
        </p:spPr>
      </p:pic>
      <p:sp>
        <p:nvSpPr>
          <p:cNvPr id="188" name="Shape 188"/>
          <p:cNvSpPr/>
          <p:nvPr/>
        </p:nvSpPr>
        <p:spPr>
          <a:xfrm>
            <a:off x="678690" y="4768187"/>
            <a:ext cx="3131309" cy="1480213"/>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5719" tIns="35719" rIns="35719" bIns="35719" anchor="ctr">
            <a:spAutoFit/>
          </a:bodyPr>
          <a:lstStyle/>
          <a:p>
            <a:pPr>
              <a:defRPr sz="3200"/>
            </a:pPr>
            <a:r>
              <a:rPr sz="2250" dirty="0"/>
              <a:t>沈括（1031—1095）</a:t>
            </a:r>
          </a:p>
          <a:p>
            <a:pPr>
              <a:spcBef>
                <a:spcPts val="600"/>
              </a:spcBef>
              <a:defRPr sz="2400"/>
            </a:pPr>
            <a:r>
              <a:rPr sz="2000" dirty="0" err="1"/>
              <a:t>字存中，号梦溪丈人</a:t>
            </a:r>
            <a:r>
              <a:rPr sz="2000" dirty="0"/>
              <a:t>，</a:t>
            </a:r>
          </a:p>
          <a:p>
            <a:pPr>
              <a:defRPr sz="2400"/>
            </a:pPr>
            <a:r>
              <a:rPr sz="2000" dirty="0" err="1"/>
              <a:t>汉族，浙江杭州钱塘县人</a:t>
            </a:r>
            <a:r>
              <a:rPr sz="2000" dirty="0"/>
              <a:t>，</a:t>
            </a:r>
          </a:p>
          <a:p>
            <a:pPr>
              <a:defRPr sz="2400"/>
            </a:pPr>
            <a:r>
              <a:rPr sz="2000" dirty="0" err="1"/>
              <a:t>北宋政治家、科学家</a:t>
            </a:r>
            <a:r>
              <a:rPr sz="2400" dirty="0"/>
              <a:t>。</a:t>
            </a:r>
          </a:p>
        </p:txBody>
      </p:sp>
      <p:sp>
        <p:nvSpPr>
          <p:cNvPr id="7" name="矩形 6"/>
          <p:cNvSpPr/>
          <p:nvPr/>
        </p:nvSpPr>
        <p:spPr bwMode="auto">
          <a:xfrm>
            <a:off x="0" y="6609346"/>
            <a:ext cx="9142479" cy="248654"/>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4"/>
          <a:stretch>
            <a:fillRect/>
          </a:stretch>
        </p:blipFill>
        <p:spPr>
          <a:xfrm>
            <a:off x="1066800" y="389774"/>
            <a:ext cx="7517019" cy="749873"/>
          </a:xfrm>
          <a:prstGeom prst="rect">
            <a:avLst/>
          </a:prstGeom>
        </p:spPr>
      </p:pic>
    </p:spTree>
    <p:extLst>
      <p:ext uri="{BB962C8B-B14F-4D97-AF65-F5344CB8AC3E}">
        <p14:creationId xmlns:p14="http://schemas.microsoft.com/office/powerpoint/2010/main" val="1477441695"/>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13.jpeg"/>
          <p:cNvPicPr>
            <a:picLocks noChangeAspect="1"/>
          </p:cNvPicPr>
          <p:nvPr/>
        </p:nvPicPr>
        <p:blipFill>
          <a:blip r:embed="rId2">
            <a:extLst/>
          </a:blip>
          <a:stretch>
            <a:fillRect/>
          </a:stretch>
        </p:blipFill>
        <p:spPr>
          <a:xfrm>
            <a:off x="6236439" y="2931233"/>
            <a:ext cx="1964533" cy="2035970"/>
          </a:xfrm>
          <a:prstGeom prst="rect">
            <a:avLst/>
          </a:prstGeom>
          <a:ln w="12700">
            <a:miter lim="400000"/>
          </a:ln>
        </p:spPr>
      </p:pic>
      <p:sp>
        <p:nvSpPr>
          <p:cNvPr id="192" name="Shape 192"/>
          <p:cNvSpPr/>
          <p:nvPr/>
        </p:nvSpPr>
        <p:spPr>
          <a:xfrm>
            <a:off x="5682978" y="5318922"/>
            <a:ext cx="3101811" cy="1456874"/>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3200"/>
            </a:pPr>
            <a:r>
              <a:rPr sz="2250" dirty="0"/>
              <a:t>Roger Bacon</a:t>
            </a:r>
          </a:p>
          <a:p>
            <a:pPr>
              <a:defRPr sz="2400"/>
            </a:pPr>
            <a:r>
              <a:rPr sz="1687" dirty="0"/>
              <a:t>(约1219~1292)</a:t>
            </a:r>
          </a:p>
          <a:p>
            <a:pPr>
              <a:defRPr sz="2400"/>
            </a:pPr>
            <a:r>
              <a:rPr sz="1687" dirty="0" err="1"/>
              <a:t>英国学者</a:t>
            </a:r>
            <a:endParaRPr sz="1687" dirty="0"/>
          </a:p>
          <a:p>
            <a:pPr>
              <a:defRPr sz="2400">
                <a:solidFill>
                  <a:srgbClr val="FF2600"/>
                </a:solidFill>
              </a:defRPr>
            </a:pPr>
            <a:r>
              <a:rPr sz="1687" dirty="0" err="1"/>
              <a:t>研究了光在各种介质中的传播</a:t>
            </a:r>
            <a:r>
              <a:rPr sz="1687" dirty="0"/>
              <a:t>，</a:t>
            </a:r>
          </a:p>
          <a:p>
            <a:pPr>
              <a:defRPr sz="2400">
                <a:solidFill>
                  <a:srgbClr val="FF2600"/>
                </a:solidFill>
              </a:defRPr>
            </a:pPr>
            <a:r>
              <a:rPr sz="1687" dirty="0" err="1"/>
              <a:t>发明了眼镜</a:t>
            </a:r>
            <a:endParaRPr sz="1687" dirty="0"/>
          </a:p>
        </p:txBody>
      </p:sp>
      <p:pic>
        <p:nvPicPr>
          <p:cNvPr id="193" name="image2.tif"/>
          <p:cNvPicPr>
            <a:picLocks noChangeAspect="1"/>
          </p:cNvPicPr>
          <p:nvPr/>
        </p:nvPicPr>
        <p:blipFill>
          <a:blip r:embed="rId3">
            <a:extLst/>
          </a:blip>
          <a:stretch>
            <a:fillRect/>
          </a:stretch>
        </p:blipFill>
        <p:spPr>
          <a:xfrm>
            <a:off x="897669" y="3949218"/>
            <a:ext cx="3568614" cy="2363366"/>
          </a:xfrm>
          <a:prstGeom prst="rect">
            <a:avLst/>
          </a:prstGeom>
          <a:ln w="12700">
            <a:miter lim="400000"/>
          </a:ln>
        </p:spPr>
      </p:pic>
      <p:pic>
        <p:nvPicPr>
          <p:cNvPr id="194" name="image14.jpeg"/>
          <p:cNvPicPr>
            <a:picLocks noChangeAspect="1"/>
          </p:cNvPicPr>
          <p:nvPr/>
        </p:nvPicPr>
        <p:blipFill>
          <a:blip r:embed="rId4">
            <a:extLst/>
          </a:blip>
          <a:srcRect t="17217" b="31740"/>
          <a:stretch>
            <a:fillRect/>
          </a:stretch>
        </p:blipFill>
        <p:spPr>
          <a:xfrm>
            <a:off x="5416552" y="1174811"/>
            <a:ext cx="3355174" cy="1712549"/>
          </a:xfrm>
          <a:prstGeom prst="rect">
            <a:avLst/>
          </a:prstGeom>
          <a:ln w="12700">
            <a:miter lim="400000"/>
          </a:ln>
        </p:spPr>
      </p:pic>
      <p:pic>
        <p:nvPicPr>
          <p:cNvPr id="195" name="image2.jpeg"/>
          <p:cNvPicPr>
            <a:picLocks noChangeAspect="1"/>
          </p:cNvPicPr>
          <p:nvPr/>
        </p:nvPicPr>
        <p:blipFill>
          <a:blip r:embed="rId5">
            <a:extLst/>
          </a:blip>
          <a:srcRect l="3159" t="210" r="11167" b="5616"/>
          <a:stretch>
            <a:fillRect/>
          </a:stretch>
        </p:blipFill>
        <p:spPr>
          <a:xfrm>
            <a:off x="891138" y="1139647"/>
            <a:ext cx="3520681" cy="2563273"/>
          </a:xfrm>
          <a:prstGeom prst="rect">
            <a:avLst/>
          </a:prstGeom>
          <a:ln w="12700">
            <a:miter lim="400000"/>
          </a:ln>
        </p:spPr>
      </p:pic>
      <p:pic>
        <p:nvPicPr>
          <p:cNvPr id="9" name="图片 8"/>
          <p:cNvPicPr>
            <a:picLocks noChangeAspect="1"/>
          </p:cNvPicPr>
          <p:nvPr/>
        </p:nvPicPr>
        <p:blipFill>
          <a:blip r:embed="rId6"/>
          <a:stretch>
            <a:fillRect/>
          </a:stretch>
        </p:blipFill>
        <p:spPr>
          <a:xfrm>
            <a:off x="1066800" y="389774"/>
            <a:ext cx="7517019" cy="749873"/>
          </a:xfrm>
          <a:prstGeom prst="rect">
            <a:avLst/>
          </a:prstGeom>
        </p:spPr>
      </p:pic>
    </p:spTree>
    <p:extLst>
      <p:ext uri="{BB962C8B-B14F-4D97-AF65-F5344CB8AC3E}">
        <p14:creationId xmlns:p14="http://schemas.microsoft.com/office/powerpoint/2010/main" val="4472098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body" sz="quarter" idx="1"/>
          </p:nvPr>
        </p:nvSpPr>
        <p:spPr>
          <a:xfrm>
            <a:off x="2609829" y="6140257"/>
            <a:ext cx="4323854" cy="489143"/>
          </a:xfrm>
          <a:prstGeom prst="rect">
            <a:avLst/>
          </a:prstGeom>
          <a:gradFill>
            <a:gsLst>
              <a:gs pos="0">
                <a:srgbClr val="FBFBFB"/>
              </a:gs>
              <a:gs pos="100000">
                <a:srgbClr val="BEBEBE"/>
              </a:gs>
            </a:gsLst>
            <a:lin ang="5400000"/>
          </a:gradFill>
          <a:effectLst>
            <a:outerShdw blurRad="38100" dist="25400" dir="5400000" rotWithShape="0">
              <a:srgbClr val="000000">
                <a:alpha val="50000"/>
              </a:srgbClr>
            </a:outerShdw>
          </a:effectLst>
        </p:spPr>
        <p:txBody>
          <a:bodyPr/>
          <a:lstStyle>
            <a:lvl1pPr marL="0" indent="0" algn="ctr">
              <a:spcBef>
                <a:spcPts val="0"/>
              </a:spcBef>
              <a:buSzTx/>
              <a:buNone/>
              <a:defRPr sz="2400"/>
            </a:lvl1pPr>
          </a:lstStyle>
          <a:p>
            <a:r>
              <a:rPr sz="2000" dirty="0"/>
              <a:t>16世纪，教堂在屋顶开洞来观测历法</a:t>
            </a:r>
          </a:p>
        </p:txBody>
      </p:sp>
      <p:pic>
        <p:nvPicPr>
          <p:cNvPr id="199" name="image15.jpeg"/>
          <p:cNvPicPr>
            <a:picLocks noChangeAspect="1"/>
          </p:cNvPicPr>
          <p:nvPr/>
        </p:nvPicPr>
        <p:blipFill>
          <a:blip r:embed="rId2">
            <a:extLst/>
          </a:blip>
          <a:stretch>
            <a:fillRect/>
          </a:stretch>
        </p:blipFill>
        <p:spPr>
          <a:xfrm>
            <a:off x="750089" y="1250154"/>
            <a:ext cx="3241478" cy="4464846"/>
          </a:xfrm>
          <a:prstGeom prst="rect">
            <a:avLst/>
          </a:prstGeom>
          <a:ln w="12700">
            <a:miter lim="400000"/>
          </a:ln>
        </p:spPr>
      </p:pic>
      <p:pic>
        <p:nvPicPr>
          <p:cNvPr id="200" name="image10.png"/>
          <p:cNvPicPr>
            <a:picLocks noChangeAspect="1"/>
          </p:cNvPicPr>
          <p:nvPr/>
        </p:nvPicPr>
        <p:blipFill>
          <a:blip r:embed="rId3">
            <a:extLst/>
          </a:blip>
          <a:stretch>
            <a:fillRect/>
          </a:stretch>
        </p:blipFill>
        <p:spPr>
          <a:xfrm>
            <a:off x="4107657" y="1127079"/>
            <a:ext cx="4323852" cy="2378121"/>
          </a:xfrm>
          <a:prstGeom prst="rect">
            <a:avLst/>
          </a:prstGeom>
          <a:ln w="12700">
            <a:miter lim="400000"/>
          </a:ln>
        </p:spPr>
      </p:pic>
      <p:pic>
        <p:nvPicPr>
          <p:cNvPr id="201" name="image11.png"/>
          <p:cNvPicPr>
            <a:picLocks noChangeAspect="1"/>
          </p:cNvPicPr>
          <p:nvPr/>
        </p:nvPicPr>
        <p:blipFill>
          <a:blip r:embed="rId4">
            <a:extLst/>
          </a:blip>
          <a:stretch>
            <a:fillRect/>
          </a:stretch>
        </p:blipFill>
        <p:spPr>
          <a:xfrm>
            <a:off x="4107657" y="3410153"/>
            <a:ext cx="4323852" cy="2378120"/>
          </a:xfrm>
          <a:prstGeom prst="rect">
            <a:avLst/>
          </a:prstGeom>
          <a:ln w="12700">
            <a:miter lim="400000"/>
          </a:ln>
        </p:spPr>
      </p:pic>
      <p:sp>
        <p:nvSpPr>
          <p:cNvPr id="7" name="矩形 6"/>
          <p:cNvSpPr/>
          <p:nvPr/>
        </p:nvSpPr>
        <p:spPr bwMode="auto">
          <a:xfrm>
            <a:off x="0" y="6609346"/>
            <a:ext cx="9142479" cy="248654"/>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5"/>
          <a:stretch>
            <a:fillRect/>
          </a:stretch>
        </p:blipFill>
        <p:spPr>
          <a:xfrm>
            <a:off x="1066800" y="389774"/>
            <a:ext cx="7517019" cy="749873"/>
          </a:xfrm>
          <a:prstGeom prst="rect">
            <a:avLst/>
          </a:prstGeom>
        </p:spPr>
      </p:pic>
    </p:spTree>
    <p:extLst>
      <p:ext uri="{BB962C8B-B14F-4D97-AF65-F5344CB8AC3E}">
        <p14:creationId xmlns:p14="http://schemas.microsoft.com/office/powerpoint/2010/main" val="3626859626"/>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p:cNvSpPr>
          <p:nvPr>
            <p:ph type="title" idx="4294967295"/>
          </p:nvPr>
        </p:nvSpPr>
        <p:spPr>
          <a:xfrm>
            <a:off x="1143000" y="296346"/>
            <a:ext cx="9144000" cy="891120"/>
          </a:xfrm>
          <a:prstGeom prst="rect">
            <a:avLst/>
          </a:prstGeom>
        </p:spPr>
        <p:txBody>
          <a:bodyPr/>
          <a:lstStyle/>
          <a:p>
            <a:r>
              <a:rPr dirty="0" err="1"/>
              <a:t>几何光学时期</a:t>
            </a:r>
            <a:endParaRPr dirty="0"/>
          </a:p>
        </p:txBody>
      </p:sp>
      <p:pic>
        <p:nvPicPr>
          <p:cNvPr id="204" name="image16.jpeg" descr="lippershey"/>
          <p:cNvPicPr>
            <a:picLocks noChangeAspect="1"/>
          </p:cNvPicPr>
          <p:nvPr/>
        </p:nvPicPr>
        <p:blipFill>
          <a:blip r:embed="rId2">
            <a:extLst/>
          </a:blip>
          <a:stretch>
            <a:fillRect/>
          </a:stretch>
        </p:blipFill>
        <p:spPr>
          <a:xfrm>
            <a:off x="365" y="1302126"/>
            <a:ext cx="2995448" cy="2678908"/>
          </a:xfrm>
          <a:prstGeom prst="rect">
            <a:avLst/>
          </a:prstGeom>
          <a:ln>
            <a:solidFill>
              <a:srgbClr val="006600"/>
            </a:solidFill>
          </a:ln>
          <a:effectLst>
            <a:outerShdw blurRad="63500" dist="17960" dir="2700000" rotWithShape="0">
              <a:srgbClr val="99CC00"/>
            </a:outerShdw>
          </a:effectLst>
        </p:spPr>
      </p:pic>
      <p:sp>
        <p:nvSpPr>
          <p:cNvPr id="205" name="Shape 205"/>
          <p:cNvSpPr/>
          <p:nvPr/>
        </p:nvSpPr>
        <p:spPr>
          <a:xfrm>
            <a:off x="253229" y="4528103"/>
            <a:ext cx="2763227" cy="324995"/>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32370" tIns="32370" rIns="32370" bIns="32370">
            <a:spAutoFit/>
          </a:bodyPr>
          <a:lstStyle/>
          <a:p>
            <a:pPr>
              <a:defRPr sz="2400">
                <a:latin typeface="宋体"/>
                <a:ea typeface="宋体"/>
                <a:cs typeface="宋体"/>
                <a:sym typeface="宋体"/>
              </a:defRPr>
            </a:pPr>
            <a:r>
              <a:rPr sz="1687"/>
              <a:t>李普赛（公元</a:t>
            </a:r>
            <a:r>
              <a:rPr sz="1687">
                <a:latin typeface="Helvetica Light"/>
                <a:ea typeface="Helvetica Light"/>
                <a:cs typeface="Helvetica Light"/>
                <a:sym typeface="Helvetica Light"/>
              </a:rPr>
              <a:t>1587-1619</a:t>
            </a:r>
            <a:r>
              <a:rPr sz="1687"/>
              <a:t>年）</a:t>
            </a:r>
          </a:p>
        </p:txBody>
      </p:sp>
      <p:pic>
        <p:nvPicPr>
          <p:cNvPr id="206" name="image17.jpeg" descr="48141224345948354"/>
          <p:cNvPicPr>
            <a:picLocks noChangeAspect="1"/>
          </p:cNvPicPr>
          <p:nvPr/>
        </p:nvPicPr>
        <p:blipFill>
          <a:blip r:embed="rId3">
            <a:extLst/>
          </a:blip>
          <a:stretch>
            <a:fillRect/>
          </a:stretch>
        </p:blipFill>
        <p:spPr>
          <a:xfrm>
            <a:off x="5323156" y="1302126"/>
            <a:ext cx="3733305" cy="2678908"/>
          </a:xfrm>
          <a:prstGeom prst="rect">
            <a:avLst/>
          </a:prstGeom>
          <a:ln>
            <a:solidFill>
              <a:srgbClr val="006600"/>
            </a:solidFill>
          </a:ln>
          <a:effectLst>
            <a:outerShdw blurRad="63500" dist="17960" dir="2700000" rotWithShape="0">
              <a:srgbClr val="99CC00"/>
            </a:outerShdw>
          </a:effectLst>
        </p:spPr>
      </p:pic>
      <p:pic>
        <p:nvPicPr>
          <p:cNvPr id="207" name="image18.jpeg" descr="wangyuan_fqypv6"/>
          <p:cNvPicPr>
            <a:picLocks noChangeAspect="1"/>
          </p:cNvPicPr>
          <p:nvPr/>
        </p:nvPicPr>
        <p:blipFill>
          <a:blip r:embed="rId4">
            <a:extLst/>
          </a:blip>
          <a:stretch>
            <a:fillRect/>
          </a:stretch>
        </p:blipFill>
        <p:spPr>
          <a:xfrm>
            <a:off x="3094227" y="1302126"/>
            <a:ext cx="2141089" cy="2678908"/>
          </a:xfrm>
          <a:prstGeom prst="rect">
            <a:avLst/>
          </a:prstGeom>
          <a:ln>
            <a:solidFill>
              <a:srgbClr val="006600"/>
            </a:solidFill>
          </a:ln>
        </p:spPr>
      </p:pic>
      <p:sp>
        <p:nvSpPr>
          <p:cNvPr id="208" name="Shape 208"/>
          <p:cNvSpPr/>
          <p:nvPr/>
        </p:nvSpPr>
        <p:spPr>
          <a:xfrm>
            <a:off x="3290614" y="4380763"/>
            <a:ext cx="2076154" cy="584617"/>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2370" tIns="32370" rIns="32370" bIns="32370">
            <a:spAutoFit/>
          </a:bodyPr>
          <a:lstStyle/>
          <a:p>
            <a:pPr>
              <a:defRPr sz="2400">
                <a:latin typeface="宋体"/>
                <a:ea typeface="宋体"/>
                <a:cs typeface="宋体"/>
                <a:sym typeface="宋体"/>
              </a:defRPr>
            </a:pPr>
            <a:r>
              <a:rPr sz="1687"/>
              <a:t>伽利略（公元</a:t>
            </a:r>
            <a:r>
              <a:rPr sz="1687">
                <a:latin typeface="Helvetica Light"/>
                <a:ea typeface="Helvetica Light"/>
                <a:cs typeface="Helvetica Light"/>
                <a:sym typeface="Helvetica Light"/>
              </a:rPr>
              <a:t>1564-1642</a:t>
            </a:r>
            <a:r>
              <a:rPr sz="1687"/>
              <a:t>年）</a:t>
            </a:r>
          </a:p>
        </p:txBody>
      </p:sp>
      <p:sp>
        <p:nvSpPr>
          <p:cNvPr id="209" name="Shape 209"/>
          <p:cNvSpPr/>
          <p:nvPr/>
        </p:nvSpPr>
        <p:spPr>
          <a:xfrm>
            <a:off x="6151732" y="4528103"/>
            <a:ext cx="2076154" cy="324995"/>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2370" tIns="32370" rIns="32370" bIns="32370">
            <a:spAutoFit/>
          </a:bodyPr>
          <a:lstStyle>
            <a:lvl1pPr>
              <a:defRPr sz="2400">
                <a:latin typeface="宋体"/>
                <a:ea typeface="宋体"/>
                <a:cs typeface="宋体"/>
                <a:sym typeface="宋体"/>
              </a:defRPr>
            </a:lvl1pPr>
          </a:lstStyle>
          <a:p>
            <a:r>
              <a:rPr sz="1687"/>
              <a:t>望远镜</a:t>
            </a:r>
          </a:p>
        </p:txBody>
      </p:sp>
      <p:sp>
        <p:nvSpPr>
          <p:cNvPr id="210" name="Shape 210"/>
          <p:cNvSpPr/>
          <p:nvPr/>
        </p:nvSpPr>
        <p:spPr>
          <a:xfrm>
            <a:off x="1533674" y="5487633"/>
            <a:ext cx="6467326" cy="892393"/>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2370" tIns="32370" rIns="32370" bIns="32370" anchor="b">
            <a:spAutoFit/>
          </a:bodyPr>
          <a:lstStyle/>
          <a:p>
            <a:pPr>
              <a:defRPr sz="2400">
                <a:solidFill>
                  <a:srgbClr val="FFFFFF"/>
                </a:solidFill>
                <a:latin typeface="宋体"/>
                <a:ea typeface="宋体"/>
                <a:cs typeface="宋体"/>
                <a:sym typeface="宋体"/>
              </a:defRPr>
            </a:pPr>
            <a:r>
              <a:rPr sz="1687" dirty="0"/>
              <a:t>荷兰李普塞在</a:t>
            </a:r>
            <a:r>
              <a:rPr sz="1687" dirty="0">
                <a:latin typeface="Helvetica Light"/>
                <a:ea typeface="Helvetica Light"/>
                <a:cs typeface="Helvetica Light"/>
                <a:sym typeface="Helvetica Light"/>
              </a:rPr>
              <a:t>1608</a:t>
            </a:r>
            <a:r>
              <a:rPr sz="1687" dirty="0"/>
              <a:t>年发明了第一架望远镜。</a:t>
            </a:r>
            <a:r>
              <a:rPr sz="1687" dirty="0">
                <a:latin typeface="Helvetica Light"/>
                <a:ea typeface="Helvetica Light"/>
                <a:cs typeface="Helvetica Light"/>
                <a:sym typeface="Helvetica Light"/>
              </a:rPr>
              <a:t>1610</a:t>
            </a:r>
            <a:r>
              <a:rPr sz="1687" dirty="0"/>
              <a:t>年伽利略用自</a:t>
            </a:r>
            <a:endParaRPr sz="1687" dirty="0">
              <a:solidFill>
                <a:srgbClr val="FFFFCC"/>
              </a:solidFill>
            </a:endParaRPr>
          </a:p>
          <a:p>
            <a:pPr algn="l">
              <a:defRPr sz="2400">
                <a:solidFill>
                  <a:srgbClr val="FFFFFF"/>
                </a:solidFill>
                <a:latin typeface="宋体"/>
                <a:ea typeface="宋体"/>
                <a:cs typeface="宋体"/>
                <a:sym typeface="宋体"/>
              </a:defRPr>
            </a:pPr>
            <a:r>
              <a:rPr sz="1687" dirty="0" err="1"/>
              <a:t>己制造的望远镜观察星体，</a:t>
            </a:r>
            <a:r>
              <a:rPr sz="2000" dirty="0" err="1"/>
              <a:t>发现了绕木星运行的卫星</a:t>
            </a:r>
            <a:r>
              <a:rPr sz="1687" dirty="0" err="1"/>
              <a:t>，这给哥白尼关于地球绕日运转的日心说提供了强有力的证据</a:t>
            </a:r>
            <a:r>
              <a:rPr sz="1687" dirty="0"/>
              <a:t>。</a:t>
            </a:r>
          </a:p>
        </p:txBody>
      </p:sp>
      <p:sp>
        <p:nvSpPr>
          <p:cNvPr id="10" name="矩形 9"/>
          <p:cNvSpPr/>
          <p:nvPr/>
        </p:nvSpPr>
        <p:spPr bwMode="auto">
          <a:xfrm>
            <a:off x="0" y="6609346"/>
            <a:ext cx="9142479" cy="248654"/>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8227116"/>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5997527" y="4286166"/>
            <a:ext cx="2076154" cy="584617"/>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2370" tIns="32370" rIns="32370" bIns="32370">
            <a:spAutoFit/>
          </a:bodyPr>
          <a:lstStyle/>
          <a:p>
            <a:pPr>
              <a:defRPr sz="2400">
                <a:latin typeface="宋体"/>
                <a:ea typeface="宋体"/>
                <a:cs typeface="宋体"/>
                <a:sym typeface="宋体"/>
              </a:defRPr>
            </a:pPr>
            <a:r>
              <a:rPr sz="1687"/>
              <a:t>冯特纳（公元</a:t>
            </a:r>
            <a:r>
              <a:rPr sz="1687">
                <a:latin typeface="Helvetica Light"/>
                <a:ea typeface="Helvetica Light"/>
                <a:cs typeface="Helvetica Light"/>
                <a:sym typeface="Helvetica Light"/>
              </a:rPr>
              <a:t>1580-1656</a:t>
            </a:r>
            <a:r>
              <a:rPr sz="1687"/>
              <a:t>）</a:t>
            </a:r>
          </a:p>
        </p:txBody>
      </p:sp>
      <p:pic>
        <p:nvPicPr>
          <p:cNvPr id="214" name="image19.jpeg" descr="janssen"/>
          <p:cNvPicPr>
            <a:picLocks noChangeAspect="1"/>
          </p:cNvPicPr>
          <p:nvPr/>
        </p:nvPicPr>
        <p:blipFill>
          <a:blip r:embed="rId2">
            <a:extLst/>
          </a:blip>
          <a:stretch>
            <a:fillRect/>
          </a:stretch>
        </p:blipFill>
        <p:spPr>
          <a:xfrm>
            <a:off x="998132" y="1628358"/>
            <a:ext cx="2047434" cy="3125393"/>
          </a:xfrm>
          <a:prstGeom prst="rect">
            <a:avLst/>
          </a:prstGeom>
          <a:ln>
            <a:solidFill>
              <a:srgbClr val="006600"/>
            </a:solidFill>
          </a:ln>
        </p:spPr>
      </p:pic>
      <p:pic>
        <p:nvPicPr>
          <p:cNvPr id="215" name="image20.jpeg" descr="original_compound_microscope"/>
          <p:cNvPicPr>
            <a:picLocks noChangeAspect="1"/>
          </p:cNvPicPr>
          <p:nvPr/>
        </p:nvPicPr>
        <p:blipFill>
          <a:blip r:embed="rId3">
            <a:extLst/>
          </a:blip>
          <a:stretch>
            <a:fillRect/>
          </a:stretch>
        </p:blipFill>
        <p:spPr>
          <a:xfrm>
            <a:off x="3227603" y="2421855"/>
            <a:ext cx="2481338" cy="1196580"/>
          </a:xfrm>
          <a:prstGeom prst="rect">
            <a:avLst/>
          </a:prstGeom>
          <a:ln>
            <a:solidFill>
              <a:srgbClr val="006600"/>
            </a:solidFill>
          </a:ln>
        </p:spPr>
      </p:pic>
      <p:sp>
        <p:nvSpPr>
          <p:cNvPr id="216" name="Shape 216"/>
          <p:cNvSpPr/>
          <p:nvPr/>
        </p:nvSpPr>
        <p:spPr>
          <a:xfrm>
            <a:off x="1429946" y="5578391"/>
            <a:ext cx="6076654" cy="373149"/>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2370" tIns="32370" rIns="32370" bIns="32370" anchor="b">
            <a:spAutoFit/>
          </a:bodyPr>
          <a:lstStyle>
            <a:lvl1pPr>
              <a:defRPr sz="2400">
                <a:latin typeface="宋体"/>
                <a:ea typeface="宋体"/>
                <a:cs typeface="宋体"/>
                <a:sym typeface="宋体"/>
              </a:defRPr>
            </a:lvl1pPr>
          </a:lstStyle>
          <a:p>
            <a:r>
              <a:rPr sz="2000" dirty="0" err="1"/>
              <a:t>十七世纪初延森和冯特纳最早制造了复合显微镜</a:t>
            </a:r>
            <a:r>
              <a:rPr sz="2000" dirty="0"/>
              <a:t>。</a:t>
            </a:r>
          </a:p>
        </p:txBody>
      </p:sp>
      <p:pic>
        <p:nvPicPr>
          <p:cNvPr id="217" name="image12.png" descr="hommedia"/>
          <p:cNvPicPr>
            <a:picLocks noChangeAspect="1"/>
          </p:cNvPicPr>
          <p:nvPr/>
        </p:nvPicPr>
        <p:blipFill>
          <a:blip r:embed="rId4">
            <a:extLst/>
          </a:blip>
          <a:stretch>
            <a:fillRect/>
          </a:stretch>
        </p:blipFill>
        <p:spPr>
          <a:xfrm>
            <a:off x="5890980" y="1456847"/>
            <a:ext cx="2289248" cy="2678908"/>
          </a:xfrm>
          <a:prstGeom prst="rect">
            <a:avLst/>
          </a:prstGeom>
          <a:ln>
            <a:solidFill>
              <a:srgbClr val="006600"/>
            </a:solidFill>
          </a:ln>
        </p:spPr>
      </p:pic>
      <p:sp>
        <p:nvSpPr>
          <p:cNvPr id="8" name="矩形 7"/>
          <p:cNvSpPr/>
          <p:nvPr/>
        </p:nvSpPr>
        <p:spPr bwMode="auto">
          <a:xfrm>
            <a:off x="0" y="6609346"/>
            <a:ext cx="9142479" cy="248654"/>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9" name="Shape 203"/>
          <p:cNvSpPr txBox="1">
            <a:spLocks/>
          </p:cNvSpPr>
          <p:nvPr/>
        </p:nvSpPr>
        <p:spPr bwMode="white">
          <a:xfrm>
            <a:off x="1143000" y="296346"/>
            <a:ext cx="7848600" cy="89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a:lstStyle>
          <a:p>
            <a:r>
              <a:rPr lang="zh-CN" altLang="en-US" dirty="0" smtClean="0"/>
              <a:t>几何光学时期</a:t>
            </a:r>
            <a:endParaRPr lang="zh-CN" altLang="en-US" dirty="0"/>
          </a:p>
        </p:txBody>
      </p:sp>
    </p:spTree>
    <p:extLst>
      <p:ext uri="{BB962C8B-B14F-4D97-AF65-F5344CB8AC3E}">
        <p14:creationId xmlns:p14="http://schemas.microsoft.com/office/powerpoint/2010/main" val="2394324294"/>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image3.tif"/>
          <p:cNvPicPr>
            <a:picLocks noChangeAspect="1"/>
          </p:cNvPicPr>
          <p:nvPr/>
        </p:nvPicPr>
        <p:blipFill>
          <a:blip r:embed="rId2">
            <a:extLst/>
          </a:blip>
          <a:stretch>
            <a:fillRect/>
          </a:stretch>
        </p:blipFill>
        <p:spPr>
          <a:xfrm>
            <a:off x="5931276" y="995823"/>
            <a:ext cx="2873278" cy="3946345"/>
          </a:xfrm>
          <a:prstGeom prst="rect">
            <a:avLst/>
          </a:prstGeom>
          <a:ln w="12700">
            <a:miter lim="400000"/>
          </a:ln>
        </p:spPr>
      </p:pic>
      <p:pic>
        <p:nvPicPr>
          <p:cNvPr id="221" name="image4.tif"/>
          <p:cNvPicPr>
            <a:picLocks noChangeAspect="1"/>
          </p:cNvPicPr>
          <p:nvPr/>
        </p:nvPicPr>
        <p:blipFill>
          <a:blip r:embed="rId3">
            <a:extLst/>
          </a:blip>
          <a:stretch>
            <a:fillRect/>
          </a:stretch>
        </p:blipFill>
        <p:spPr>
          <a:xfrm>
            <a:off x="362281" y="1095407"/>
            <a:ext cx="2873277" cy="3935997"/>
          </a:xfrm>
          <a:prstGeom prst="rect">
            <a:avLst/>
          </a:prstGeom>
          <a:ln w="12700">
            <a:miter lim="400000"/>
          </a:ln>
        </p:spPr>
      </p:pic>
      <p:sp>
        <p:nvSpPr>
          <p:cNvPr id="222" name="Shape 222"/>
          <p:cNvSpPr/>
          <p:nvPr/>
        </p:nvSpPr>
        <p:spPr>
          <a:xfrm>
            <a:off x="248014" y="5246866"/>
            <a:ext cx="3101811" cy="937629"/>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3200"/>
            </a:pPr>
            <a:r>
              <a:rPr sz="2250"/>
              <a:t>René Descartes</a:t>
            </a:r>
          </a:p>
          <a:p>
            <a:pPr>
              <a:defRPr sz="2400"/>
            </a:pPr>
            <a:r>
              <a:rPr sz="1687"/>
              <a:t>（1596~1650）</a:t>
            </a:r>
          </a:p>
          <a:p>
            <a:pPr>
              <a:defRPr sz="2400"/>
            </a:pPr>
            <a:r>
              <a:rPr sz="1687"/>
              <a:t>法国哲学家、物理学家、数学家</a:t>
            </a:r>
          </a:p>
        </p:txBody>
      </p:sp>
      <p:sp>
        <p:nvSpPr>
          <p:cNvPr id="223" name="Shape 223"/>
          <p:cNvSpPr/>
          <p:nvPr/>
        </p:nvSpPr>
        <p:spPr>
          <a:xfrm>
            <a:off x="6101133" y="5033664"/>
            <a:ext cx="2669001" cy="1456874"/>
          </a:xfrm>
          <a:prstGeom prst="rect">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3200"/>
            </a:pPr>
            <a:r>
              <a:rPr sz="2250"/>
              <a:t>Sir Isaac Newton</a:t>
            </a:r>
          </a:p>
          <a:p>
            <a:pPr>
              <a:defRPr sz="2400"/>
            </a:pPr>
            <a:r>
              <a:rPr sz="1687"/>
              <a:t>（1643－1727）</a:t>
            </a:r>
          </a:p>
          <a:p>
            <a:pPr>
              <a:defRPr sz="2400"/>
            </a:pPr>
            <a:r>
              <a:rPr sz="1687"/>
              <a:t>英格兰物理学家、数学家、</a:t>
            </a:r>
          </a:p>
          <a:p>
            <a:pPr>
              <a:defRPr sz="2400"/>
            </a:pPr>
            <a:r>
              <a:rPr sz="1687"/>
              <a:t>天文学家、自然哲学家、</a:t>
            </a:r>
          </a:p>
          <a:p>
            <a:pPr>
              <a:defRPr sz="2400"/>
            </a:pPr>
            <a:r>
              <a:rPr sz="1687"/>
              <a:t>炼金术士</a:t>
            </a:r>
          </a:p>
        </p:txBody>
      </p:sp>
      <p:grpSp>
        <p:nvGrpSpPr>
          <p:cNvPr id="226" name="Group 226"/>
          <p:cNvGrpSpPr/>
          <p:nvPr/>
        </p:nvGrpSpPr>
        <p:grpSpPr>
          <a:xfrm>
            <a:off x="2528618" y="1566554"/>
            <a:ext cx="2224479" cy="940538"/>
            <a:chOff x="0" y="0"/>
            <a:chExt cx="3163702" cy="1337652"/>
          </a:xfrm>
        </p:grpSpPr>
        <p:sp>
          <p:nvSpPr>
            <p:cNvPr id="224" name="Shape 224"/>
            <p:cNvSpPr/>
            <p:nvPr/>
          </p:nvSpPr>
          <p:spPr>
            <a:xfrm>
              <a:off x="0" y="0"/>
              <a:ext cx="3163702" cy="1337652"/>
            </a:xfrm>
            <a:prstGeom prst="wedgeEllipseCallout">
              <a:avLst>
                <a:gd name="adj1" fmla="val -49432"/>
                <a:gd name="adj2" fmla="val 71491"/>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800">
                  <a:solidFill>
                    <a:srgbClr val="FFFFFF"/>
                  </a:solidFill>
                </a:defRPr>
              </a:pPr>
              <a:endParaRPr sz="1969"/>
            </a:p>
          </p:txBody>
        </p:sp>
        <p:sp>
          <p:nvSpPr>
            <p:cNvPr id="225" name="Shape 225"/>
            <p:cNvSpPr/>
            <p:nvPr/>
          </p:nvSpPr>
          <p:spPr>
            <a:xfrm>
              <a:off x="463311" y="402042"/>
              <a:ext cx="2237076" cy="5335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spAutoFit/>
            </a:bodyPr>
            <a:lstStyle>
              <a:lvl1pPr>
                <a:defRPr sz="2800">
                  <a:solidFill>
                    <a:srgbClr val="FFFFFF"/>
                  </a:solidFill>
                </a:defRPr>
              </a:lvl1pPr>
            </a:lstStyle>
            <a:p>
              <a:r>
                <a:rPr sz="1969"/>
                <a:t>白光是纯色</a:t>
              </a:r>
            </a:p>
          </p:txBody>
        </p:sp>
      </p:grpSp>
      <p:grpSp>
        <p:nvGrpSpPr>
          <p:cNvPr id="229" name="Group 229"/>
          <p:cNvGrpSpPr/>
          <p:nvPr/>
        </p:nvGrpSpPr>
        <p:grpSpPr>
          <a:xfrm>
            <a:off x="4040587" y="3337120"/>
            <a:ext cx="2184678" cy="770060"/>
            <a:chOff x="0" y="0"/>
            <a:chExt cx="3107097" cy="1095195"/>
          </a:xfrm>
        </p:grpSpPr>
        <p:sp>
          <p:nvSpPr>
            <p:cNvPr id="227" name="Shape 227"/>
            <p:cNvSpPr/>
            <p:nvPr/>
          </p:nvSpPr>
          <p:spPr>
            <a:xfrm>
              <a:off x="0" y="0"/>
              <a:ext cx="3107097" cy="1095195"/>
            </a:xfrm>
            <a:prstGeom prst="wedgeEllipseCallout">
              <a:avLst>
                <a:gd name="adj1" fmla="val 74122"/>
                <a:gd name="adj2" fmla="val -92069"/>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28" name="Shape 228"/>
            <p:cNvSpPr/>
            <p:nvPr/>
          </p:nvSpPr>
          <p:spPr>
            <a:xfrm>
              <a:off x="455023" y="311681"/>
              <a:ext cx="2197050"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spAutoFit/>
            </a:bodyPr>
            <a:lstStyle>
              <a:lvl1pPr>
                <a:defRPr sz="2400">
                  <a:solidFill>
                    <a:srgbClr val="FFFFFF"/>
                  </a:solidFill>
                </a:defRPr>
              </a:lvl1pPr>
            </a:lstStyle>
            <a:p>
              <a:r>
                <a:rPr sz="1687"/>
                <a:t>白光是混合色</a:t>
              </a:r>
            </a:p>
          </p:txBody>
        </p:sp>
      </p:grpSp>
      <p:sp>
        <p:nvSpPr>
          <p:cNvPr id="13" name="矩形 12"/>
          <p:cNvSpPr/>
          <p:nvPr/>
        </p:nvSpPr>
        <p:spPr bwMode="auto">
          <a:xfrm>
            <a:off x="0" y="6609346"/>
            <a:ext cx="9142479" cy="248654"/>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Shape 203"/>
          <p:cNvSpPr txBox="1">
            <a:spLocks/>
          </p:cNvSpPr>
          <p:nvPr/>
        </p:nvSpPr>
        <p:spPr bwMode="white">
          <a:xfrm>
            <a:off x="1143000" y="296346"/>
            <a:ext cx="7848600" cy="89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a:lstStyle>
          <a:p>
            <a:r>
              <a:rPr lang="zh-CN" altLang="en-US" dirty="0" smtClean="0"/>
              <a:t>几何光学时期</a:t>
            </a:r>
            <a:endParaRPr lang="zh-CN" altLang="en-US" dirty="0"/>
          </a:p>
        </p:txBody>
      </p:sp>
    </p:spTree>
    <p:extLst>
      <p:ext uri="{BB962C8B-B14F-4D97-AF65-F5344CB8AC3E}">
        <p14:creationId xmlns:p14="http://schemas.microsoft.com/office/powerpoint/2010/main" val="3808022234"/>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zh-CN" altLang="en-US" sz="2400" dirty="0">
                <a:ea typeface="宋体" panose="02010600030101010101" pitchFamily="2" charset="-122"/>
              </a:rPr>
              <a:t>现代光学的发展和现状</a:t>
            </a:r>
          </a:p>
        </p:txBody>
      </p:sp>
      <p:sp>
        <p:nvSpPr>
          <p:cNvPr id="272387" name="Rectangle 3"/>
          <p:cNvSpPr>
            <a:spLocks noGrp="1" noChangeArrowheads="1"/>
          </p:cNvSpPr>
          <p:nvPr>
            <p:ph type="body" idx="1"/>
          </p:nvPr>
        </p:nvSpPr>
        <p:spPr>
          <a:xfrm>
            <a:off x="1752600" y="2219325"/>
            <a:ext cx="6400800" cy="3343275"/>
          </a:xfrm>
        </p:spPr>
        <p:txBody>
          <a:bodyPr/>
          <a:lstStyle/>
          <a:p>
            <a:pPr>
              <a:lnSpc>
                <a:spcPct val="90000"/>
              </a:lnSpc>
            </a:pPr>
            <a:r>
              <a:rPr lang="zh-CN" altLang="en-US" b="1" dirty="0">
                <a:latin typeface="华文行楷" panose="02010800040101010101" pitchFamily="2" charset="-122"/>
                <a:ea typeface="华文行楷" panose="02010800040101010101" pitchFamily="2" charset="-122"/>
              </a:rPr>
              <a:t>实际的学科</a:t>
            </a:r>
          </a:p>
          <a:p>
            <a:pPr>
              <a:lnSpc>
                <a:spcPct val="90000"/>
              </a:lnSpc>
            </a:pPr>
            <a:endParaRPr lang="zh-CN" altLang="en-US" dirty="0">
              <a:ea typeface="宋体" panose="02010600030101010101" pitchFamily="2" charset="-122"/>
            </a:endParaRPr>
          </a:p>
          <a:p>
            <a:pPr>
              <a:lnSpc>
                <a:spcPct val="90000"/>
              </a:lnSpc>
            </a:pPr>
            <a:r>
              <a:rPr lang="zh-CN" altLang="en-US" dirty="0">
                <a:solidFill>
                  <a:schemeClr val="accent1"/>
                </a:solidFill>
                <a:ea typeface="宋体" panose="02010600030101010101" pitchFamily="2" charset="-122"/>
              </a:rPr>
              <a:t>与材料和电子等技术结合</a:t>
            </a:r>
          </a:p>
          <a:p>
            <a:pPr>
              <a:lnSpc>
                <a:spcPct val="90000"/>
              </a:lnSpc>
            </a:pPr>
            <a:endParaRPr lang="zh-CN" altLang="en-US" dirty="0">
              <a:ea typeface="宋体" panose="02010600030101010101" pitchFamily="2" charset="-122"/>
            </a:endParaRPr>
          </a:p>
          <a:p>
            <a:pPr>
              <a:lnSpc>
                <a:spcPct val="90000"/>
              </a:lnSpc>
            </a:pPr>
            <a:r>
              <a:rPr lang="zh-CN" altLang="en-US" dirty="0">
                <a:ea typeface="宋体" panose="02010600030101010101" pitchFamily="2" charset="-122"/>
              </a:rPr>
              <a:t>应用领域</a:t>
            </a:r>
            <a:r>
              <a:rPr lang="zh-CN" altLang="en-US" dirty="0" smtClean="0">
                <a:ea typeface="宋体" panose="02010600030101010101" pitchFamily="2" charset="-122"/>
              </a:rPr>
              <a:t>：</a:t>
            </a:r>
            <a:endParaRPr lang="en-US" altLang="zh-CN" dirty="0" smtClean="0">
              <a:ea typeface="宋体" panose="02010600030101010101" pitchFamily="2" charset="-122"/>
            </a:endParaRPr>
          </a:p>
          <a:p>
            <a:pPr marL="0" indent="0">
              <a:lnSpc>
                <a:spcPct val="90000"/>
              </a:lnSpc>
              <a:buNone/>
            </a:pPr>
            <a:r>
              <a:rPr lang="en-US" altLang="zh-CN" dirty="0">
                <a:ea typeface="宋体" panose="02010600030101010101" pitchFamily="2" charset="-122"/>
              </a:rPr>
              <a:t> </a:t>
            </a:r>
            <a:r>
              <a:rPr lang="en-US" altLang="zh-CN" dirty="0" smtClean="0">
                <a:ea typeface="宋体" panose="02010600030101010101" pitchFamily="2" charset="-122"/>
              </a:rPr>
              <a:t>  </a:t>
            </a:r>
            <a:r>
              <a:rPr lang="zh-CN" altLang="en-US" dirty="0" smtClean="0">
                <a:solidFill>
                  <a:schemeClr val="accent1"/>
                </a:solidFill>
                <a:latin typeface="隶书" panose="02010509060101010101" pitchFamily="49" charset="-122"/>
                <a:ea typeface="隶书" panose="02010509060101010101" pitchFamily="49" charset="-122"/>
              </a:rPr>
              <a:t>工业农业、生物医疗、科学研究</a:t>
            </a:r>
            <a:r>
              <a:rPr lang="zh-CN" altLang="en-US" dirty="0">
                <a:solidFill>
                  <a:schemeClr val="accent1"/>
                </a:solidFill>
                <a:latin typeface="隶书" panose="02010509060101010101" pitchFamily="49" charset="-122"/>
                <a:ea typeface="隶书" panose="02010509060101010101" pitchFamily="49" charset="-122"/>
              </a:rPr>
              <a:t>、</a:t>
            </a:r>
            <a:endParaRPr lang="en-US" altLang="zh-CN" dirty="0" smtClean="0">
              <a:solidFill>
                <a:schemeClr val="accent1"/>
              </a:solidFill>
              <a:latin typeface="隶书" panose="02010509060101010101" pitchFamily="49" charset="-122"/>
              <a:ea typeface="隶书" panose="02010509060101010101" pitchFamily="49" charset="-122"/>
            </a:endParaRPr>
          </a:p>
          <a:p>
            <a:pPr marL="0" indent="0">
              <a:lnSpc>
                <a:spcPct val="90000"/>
              </a:lnSpc>
              <a:buNone/>
            </a:pPr>
            <a:r>
              <a:rPr lang="zh-CN" altLang="en-US" dirty="0" smtClean="0">
                <a:solidFill>
                  <a:schemeClr val="accent1"/>
                </a:solidFill>
                <a:latin typeface="隶书" panose="02010509060101010101" pitchFamily="49" charset="-122"/>
                <a:ea typeface="隶书" panose="02010509060101010101" pitchFamily="49" charset="-122"/>
              </a:rPr>
              <a:t>  文化娱乐、国防军</a:t>
            </a:r>
            <a:r>
              <a:rPr lang="zh-CN" altLang="en-US" dirty="0">
                <a:solidFill>
                  <a:schemeClr val="accent1"/>
                </a:solidFill>
                <a:latin typeface="隶书" panose="02010509060101010101" pitchFamily="49" charset="-122"/>
                <a:ea typeface="隶书" panose="02010509060101010101" pitchFamily="49" charset="-122"/>
              </a:rPr>
              <a:t>工</a:t>
            </a:r>
            <a:r>
              <a:rPr lang="en-US" altLang="zh-CN" dirty="0">
                <a:solidFill>
                  <a:schemeClr val="accent1"/>
                </a:solidFill>
                <a:latin typeface="隶书" panose="02010509060101010101" pitchFamily="49" charset="-122"/>
                <a:ea typeface="隶书" panose="02010509060101010101" pitchFamily="49" charset="-122"/>
              </a:rPr>
              <a:t>…</a:t>
            </a:r>
          </a:p>
          <a:p>
            <a:pPr>
              <a:lnSpc>
                <a:spcPct val="90000"/>
              </a:lnSpc>
              <a:buFont typeface="Wingdings" panose="05000000000000000000" pitchFamily="2" charset="2"/>
              <a:buNone/>
            </a:pPr>
            <a:r>
              <a:rPr lang="zh-CN" altLang="en-US" dirty="0">
                <a:ea typeface="宋体" panose="02010600030101010101" pitchFamily="2" charset="-122"/>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zh-CN" altLang="en-US" sz="2400" dirty="0">
                <a:ea typeface="宋体" panose="02010600030101010101" pitchFamily="2" charset="-122"/>
              </a:rPr>
              <a:t>绪论</a:t>
            </a:r>
          </a:p>
        </p:txBody>
      </p:sp>
      <p:sp>
        <p:nvSpPr>
          <p:cNvPr id="267267" name="Rectangle 3"/>
          <p:cNvSpPr>
            <a:spLocks noGrp="1" noChangeArrowheads="1"/>
          </p:cNvSpPr>
          <p:nvPr>
            <p:ph type="body" idx="1"/>
          </p:nvPr>
        </p:nvSpPr>
        <p:spPr>
          <a:xfrm>
            <a:off x="2895600" y="1685925"/>
            <a:ext cx="4419600" cy="4257675"/>
          </a:xfrm>
        </p:spPr>
        <p:txBody>
          <a:bodyPr/>
          <a:lstStyle/>
          <a:p>
            <a:pPr>
              <a:buFont typeface="Wingdings" panose="05000000000000000000" pitchFamily="2" charset="2"/>
              <a:buNone/>
            </a:pPr>
            <a:endParaRPr lang="zh-CN" altLang="en-US" dirty="0">
              <a:ea typeface="宋体" panose="02010600030101010101" pitchFamily="2" charset="-122"/>
            </a:endParaRPr>
          </a:p>
          <a:p>
            <a:r>
              <a:rPr lang="zh-CN" altLang="en-US" dirty="0">
                <a:ea typeface="宋体" panose="02010600030101010101" pitchFamily="2" charset="-122"/>
              </a:rPr>
              <a:t>课程性质及目的</a:t>
            </a:r>
          </a:p>
          <a:p>
            <a:endParaRPr lang="zh-CN" altLang="en-US" dirty="0">
              <a:ea typeface="宋体" panose="02010600030101010101" pitchFamily="2" charset="-122"/>
            </a:endParaRPr>
          </a:p>
          <a:p>
            <a:r>
              <a:rPr lang="zh-CN" altLang="en-US" dirty="0">
                <a:ea typeface="宋体" panose="02010600030101010101" pitchFamily="2" charset="-122"/>
              </a:rPr>
              <a:t>主要内容</a:t>
            </a:r>
          </a:p>
          <a:p>
            <a:endParaRPr lang="zh-CN" altLang="en-US" dirty="0">
              <a:ea typeface="宋体" panose="02010600030101010101" pitchFamily="2" charset="-122"/>
            </a:endParaRPr>
          </a:p>
          <a:p>
            <a:r>
              <a:rPr lang="zh-CN" altLang="en-US" dirty="0">
                <a:ea typeface="宋体" panose="02010600030101010101" pitchFamily="2" charset="-122"/>
              </a:rPr>
              <a:t>课程思路</a:t>
            </a:r>
          </a:p>
          <a:p>
            <a:endParaRPr lang="zh-CN" altLang="en-US" dirty="0">
              <a:ea typeface="宋体" panose="02010600030101010101" pitchFamily="2" charset="-122"/>
            </a:endParaRPr>
          </a:p>
          <a:p>
            <a:r>
              <a:rPr lang="zh-CN" altLang="en-US" dirty="0" smtClean="0">
                <a:ea typeface="宋体" panose="02010600030101010101" pitchFamily="2" charset="-122"/>
              </a:rPr>
              <a:t>光学漫谈</a:t>
            </a:r>
            <a:endParaRPr lang="zh-CN" altLang="en-US"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Line 2"/>
          <p:cNvSpPr>
            <a:spLocks noChangeShapeType="1"/>
          </p:cNvSpPr>
          <p:nvPr/>
        </p:nvSpPr>
        <p:spPr bwMode="auto">
          <a:xfrm>
            <a:off x="527050" y="1273175"/>
            <a:ext cx="75739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03" name="Rectangle 3"/>
          <p:cNvSpPr>
            <a:spLocks noChangeArrowheads="1"/>
          </p:cNvSpPr>
          <p:nvPr/>
        </p:nvSpPr>
        <p:spPr bwMode="auto">
          <a:xfrm>
            <a:off x="2783251" y="1828800"/>
            <a:ext cx="5921375"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95000"/>
              </a:lnSpc>
            </a:pPr>
            <a:r>
              <a:rPr lang="en-US" altLang="zh-CN" sz="2600" b="1" dirty="0">
                <a:latin typeface="Times New Roman" panose="02020603050405020304" pitchFamily="18" charset="0"/>
                <a:ea typeface="宋体" panose="02010600030101010101" pitchFamily="2" charset="-122"/>
              </a:rPr>
              <a:t>1907</a:t>
            </a:r>
            <a:r>
              <a:rPr lang="zh-CN" altLang="en-US" sz="2600" b="1" dirty="0">
                <a:ea typeface="宋体" panose="02010600030101010101" pitchFamily="2" charset="-122"/>
              </a:rPr>
              <a:t>美国科学家迈克尔逊因创造精密的光学仪器和用以进行光谱学度量学的研究，并精确测出光速</a:t>
            </a:r>
            <a:r>
              <a:rPr lang="zh-CN" altLang="en-US" b="1" dirty="0">
                <a:ea typeface="宋体" panose="02010600030101010101" pitchFamily="2" charset="-122"/>
              </a:rPr>
              <a:t>。</a:t>
            </a:r>
            <a:endParaRPr lang="zh-CN" altLang="en-US" sz="2600" b="1" dirty="0">
              <a:ea typeface="宋体" panose="02010600030101010101" pitchFamily="2" charset="-122"/>
            </a:endParaRPr>
          </a:p>
          <a:p>
            <a:pPr>
              <a:lnSpc>
                <a:spcPct val="95000"/>
              </a:lnSpc>
            </a:pPr>
            <a:r>
              <a:rPr lang="zh-CN" altLang="en-US" sz="2600" b="1" dirty="0">
                <a:ea typeface="宋体" panose="02010600030101010101" pitchFamily="2" charset="-122"/>
              </a:rPr>
              <a:t>这个奖并没有给他最出名迈克尔逊干涉仪，而是奖给其对光速的测量。他的最精准的测量是</a:t>
            </a: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299796±4</a:t>
            </a: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km</a:t>
            </a:r>
            <a:r>
              <a:rPr lang="zh-CN" altLang="en-US" sz="2600" b="1" dirty="0">
                <a:latin typeface="Times New Roman" panose="02020603050405020304" pitchFamily="18" charset="0"/>
                <a:ea typeface="宋体" panose="02010600030101010101" pitchFamily="2" charset="-122"/>
              </a:rPr>
              <a:t>／</a:t>
            </a:r>
            <a:r>
              <a:rPr lang="en-US" altLang="zh-CN" sz="2600" b="1" dirty="0">
                <a:latin typeface="Times New Roman" panose="02020603050405020304" pitchFamily="18" charset="0"/>
                <a:ea typeface="宋体" panose="02010600030101010101" pitchFamily="2" charset="-122"/>
              </a:rPr>
              <a:t>s</a:t>
            </a:r>
            <a:r>
              <a:rPr lang="zh-CN" altLang="en-US" sz="2600" b="1" dirty="0">
                <a:ea typeface="宋体" panose="02010600030101010101" pitchFamily="2" charset="-122"/>
              </a:rPr>
              <a:t>。</a:t>
            </a:r>
          </a:p>
          <a:p>
            <a:pPr>
              <a:lnSpc>
                <a:spcPct val="95000"/>
              </a:lnSpc>
            </a:pPr>
            <a:r>
              <a:rPr lang="zh-CN" altLang="en-US" sz="2600" b="1" dirty="0">
                <a:ea typeface="宋体" panose="02010600030101010101" pitchFamily="2" charset="-122"/>
              </a:rPr>
              <a:t>因发明精密光学仪器和借助这些仪器在光谱学和度量学的研究工作中所做出的贡献。</a:t>
            </a:r>
          </a:p>
        </p:txBody>
      </p:sp>
      <p:pic>
        <p:nvPicPr>
          <p:cNvPr id="358404" name="Picture 4" descr="11463097162112284_small">
            <a:hlinkClick r:id="rId2"/>
          </p:cNvPr>
          <p:cNvPicPr>
            <a:picLocks noChangeAspect="1" noChangeArrowheads="1"/>
          </p:cNvPicPr>
          <p:nvPr/>
        </p:nvPicPr>
        <p:blipFill>
          <a:blip r:embed="rId3">
            <a:lum bright="12000" contrast="18000"/>
            <a:extLst>
              <a:ext uri="{28A0092B-C50C-407E-A947-70E740481C1C}">
                <a14:useLocalDpi xmlns:a14="http://schemas.microsoft.com/office/drawing/2010/main" val="0"/>
              </a:ext>
            </a:extLst>
          </a:blip>
          <a:srcRect/>
          <a:stretch>
            <a:fillRect/>
          </a:stretch>
        </p:blipFill>
        <p:spPr bwMode="auto">
          <a:xfrm>
            <a:off x="511175" y="1557338"/>
            <a:ext cx="2143125"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06" name="Rectangle 6"/>
          <p:cNvSpPr>
            <a:spLocks noChangeArrowheads="1"/>
          </p:cNvSpPr>
          <p:nvPr/>
        </p:nvSpPr>
        <p:spPr bwMode="auto">
          <a:xfrm>
            <a:off x="484188" y="4584700"/>
            <a:ext cx="2286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A. Michelson</a:t>
            </a:r>
            <a:r>
              <a:rPr lang="en-US" altLang="zh-CN">
                <a:ea typeface="宋体" panose="02010600030101010101" pitchFamily="2" charset="-122"/>
              </a:rPr>
              <a:t> </a:t>
            </a:r>
          </a:p>
        </p:txBody>
      </p:sp>
      <p:sp>
        <p:nvSpPr>
          <p:cNvPr id="358408" name="Rectangle 8"/>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诺贝尔奖</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Line 2"/>
          <p:cNvSpPr>
            <a:spLocks noChangeShapeType="1"/>
          </p:cNvSpPr>
          <p:nvPr/>
        </p:nvSpPr>
        <p:spPr bwMode="auto">
          <a:xfrm>
            <a:off x="527050" y="1539875"/>
            <a:ext cx="8089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427" name="Rectangle 3"/>
          <p:cNvSpPr>
            <a:spLocks noChangeArrowheads="1"/>
          </p:cNvSpPr>
          <p:nvPr/>
        </p:nvSpPr>
        <p:spPr bwMode="auto">
          <a:xfrm>
            <a:off x="2894013" y="2133600"/>
            <a:ext cx="5689600" cy="37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5000"/>
              </a:lnSpc>
            </a:pPr>
            <a:r>
              <a:rPr kumimoji="1" lang="en-US" altLang="zh-CN" sz="3000" b="1">
                <a:latin typeface="Times New Roman" panose="02020603050405020304" pitchFamily="18" charset="0"/>
                <a:ea typeface="宋体" panose="02010600030101010101" pitchFamily="2" charset="-122"/>
              </a:rPr>
              <a:t>1908</a:t>
            </a:r>
            <a:r>
              <a:rPr kumimoji="1" lang="zh-CN" altLang="en-US" sz="3000" b="1">
                <a:ea typeface="宋体" panose="02010600030101010101" pitchFamily="2" charset="-122"/>
              </a:rPr>
              <a:t>法国科学家里普曼因</a:t>
            </a:r>
            <a:r>
              <a:rPr lang="zh-CN" altLang="en-US" sz="3000" b="1">
                <a:ea typeface="宋体" panose="02010600030101010101" pitchFamily="2" charset="-122"/>
              </a:rPr>
              <a:t>发明应用干涉现象的天然彩色摄影技术</a:t>
            </a:r>
            <a:r>
              <a:rPr kumimoji="1" lang="zh-CN" altLang="en-US" sz="3000" b="1">
                <a:ea typeface="宋体" panose="02010600030101010101" pitchFamily="2" charset="-122"/>
              </a:rPr>
              <a:t>。</a:t>
            </a:r>
            <a:endParaRPr kumimoji="1" lang="zh-CN" altLang="en-US" sz="3000">
              <a:ea typeface="宋体" panose="02010600030101010101" pitchFamily="2" charset="-122"/>
            </a:endParaRPr>
          </a:p>
          <a:p>
            <a:pPr algn="just">
              <a:lnSpc>
                <a:spcPct val="115000"/>
              </a:lnSpc>
            </a:pPr>
            <a:r>
              <a:rPr kumimoji="1" lang="zh-CN" altLang="en-US" sz="3000">
                <a:ea typeface="宋体" panose="02010600030101010101" pitchFamily="2" charset="-122"/>
              </a:rPr>
              <a:t>　　</a:t>
            </a:r>
            <a:r>
              <a:rPr kumimoji="1" lang="zh-CN" altLang="en-US" sz="3000" b="1">
                <a:ea typeface="宋体" panose="02010600030101010101" pitchFamily="2" charset="-122"/>
              </a:rPr>
              <a:t>这已经是现在不再提起的理论和方法，有一本美国</a:t>
            </a:r>
            <a:r>
              <a:rPr kumimoji="1" lang="en-US" altLang="zh-CN" sz="3000" b="1">
                <a:latin typeface="Times New Roman" panose="02020603050405020304" pitchFamily="18" charset="0"/>
                <a:ea typeface="宋体" panose="02010600030101010101" pitchFamily="2" charset="-122"/>
              </a:rPr>
              <a:t>(Smith)</a:t>
            </a:r>
            <a:r>
              <a:rPr kumimoji="1" lang="zh-CN" altLang="en-US" sz="3000" b="1">
                <a:ea typeface="宋体" panose="02010600030101010101" pitchFamily="2" charset="-122"/>
              </a:rPr>
              <a:t>的书中有一节，介绍了这种方法，他是利用干涉原理产生一种伪彩的方法。</a:t>
            </a:r>
          </a:p>
        </p:txBody>
      </p:sp>
      <p:pic>
        <p:nvPicPr>
          <p:cNvPr id="359429" name="Picture 5" descr="08lippma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38" y="2205038"/>
            <a:ext cx="2160587"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9430" name="Rectangle 6"/>
          <p:cNvSpPr>
            <a:spLocks noChangeArrowheads="1"/>
          </p:cNvSpPr>
          <p:nvPr/>
        </p:nvSpPr>
        <p:spPr bwMode="auto">
          <a:xfrm>
            <a:off x="642938" y="5346700"/>
            <a:ext cx="2025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G. Lippman</a:t>
            </a:r>
          </a:p>
        </p:txBody>
      </p:sp>
      <p:sp>
        <p:nvSpPr>
          <p:cNvPr id="359431" name="Rectangle 7"/>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诺贝尔奖</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Line 2"/>
          <p:cNvSpPr>
            <a:spLocks noChangeShapeType="1"/>
          </p:cNvSpPr>
          <p:nvPr/>
        </p:nvSpPr>
        <p:spPr bwMode="auto">
          <a:xfrm>
            <a:off x="527050" y="1539875"/>
            <a:ext cx="8089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0451" name="Rectangle 3"/>
          <p:cNvSpPr>
            <a:spLocks noChangeArrowheads="1"/>
          </p:cNvSpPr>
          <p:nvPr/>
        </p:nvSpPr>
        <p:spPr bwMode="auto">
          <a:xfrm>
            <a:off x="2801938" y="3141663"/>
            <a:ext cx="5834062" cy="105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5000"/>
              </a:lnSpc>
            </a:pPr>
            <a:r>
              <a:rPr kumimoji="1" lang="en-US" altLang="zh-CN" sz="3000" b="1">
                <a:latin typeface="Times New Roman" panose="02020603050405020304" pitchFamily="18" charset="0"/>
                <a:ea typeface="宋体" panose="02010600030101010101" pitchFamily="2" charset="-122"/>
              </a:rPr>
              <a:t>1953</a:t>
            </a:r>
            <a:r>
              <a:rPr kumimoji="1" lang="zh-CN" altLang="en-US" sz="3000" b="1">
                <a:ea typeface="宋体" panose="02010600030101010101" pitchFamily="2" charset="-122"/>
              </a:rPr>
              <a:t>年 荷兰科学家泽尼克因</a:t>
            </a:r>
            <a:r>
              <a:rPr lang="zh-CN" altLang="en-US" sz="3000" b="1">
                <a:ea typeface="宋体" panose="02010600030101010101" pitchFamily="2" charset="-122"/>
              </a:rPr>
              <a:t>论证相衬法，特别是研制相差显微镜</a:t>
            </a:r>
            <a:r>
              <a:rPr kumimoji="1" lang="zh-CN" altLang="en-US" sz="3000" b="1">
                <a:ea typeface="宋体" panose="02010600030101010101" pitchFamily="2" charset="-122"/>
              </a:rPr>
              <a:t>。</a:t>
            </a:r>
          </a:p>
        </p:txBody>
      </p:sp>
      <p:pic>
        <p:nvPicPr>
          <p:cNvPr id="360453" name="Picture 5" descr="53zerni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090738"/>
            <a:ext cx="2087563"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0454" name="Rectangle 6"/>
          <p:cNvSpPr>
            <a:spLocks noChangeArrowheads="1"/>
          </p:cNvSpPr>
          <p:nvPr/>
        </p:nvSpPr>
        <p:spPr bwMode="auto">
          <a:xfrm>
            <a:off x="544513" y="5259388"/>
            <a:ext cx="2089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a:ea typeface="宋体" panose="02010600030101010101" pitchFamily="2" charset="-122"/>
              </a:rPr>
              <a:t>F. Zernicke</a:t>
            </a:r>
          </a:p>
        </p:txBody>
      </p:sp>
      <p:sp>
        <p:nvSpPr>
          <p:cNvPr id="360455" name="Rectangle 7"/>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诺贝尔奖</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Line 2"/>
          <p:cNvSpPr>
            <a:spLocks noChangeShapeType="1"/>
          </p:cNvSpPr>
          <p:nvPr/>
        </p:nvSpPr>
        <p:spPr bwMode="auto">
          <a:xfrm>
            <a:off x="527050" y="1247775"/>
            <a:ext cx="75739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1475" name="Rectangle 3"/>
          <p:cNvSpPr>
            <a:spLocks noChangeArrowheads="1"/>
          </p:cNvSpPr>
          <p:nvPr/>
        </p:nvSpPr>
        <p:spPr bwMode="auto">
          <a:xfrm>
            <a:off x="598488" y="5011738"/>
            <a:ext cx="8207375"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5000"/>
              </a:lnSpc>
            </a:pPr>
            <a:r>
              <a:rPr kumimoji="1" lang="en-US" altLang="zh-CN" sz="3000" b="1">
                <a:latin typeface="Times New Roman" panose="02020603050405020304" pitchFamily="18" charset="0"/>
                <a:ea typeface="宋体" panose="02010600030101010101" pitchFamily="2" charset="-122"/>
              </a:rPr>
              <a:t>1964</a:t>
            </a:r>
            <a:r>
              <a:rPr kumimoji="1" lang="zh-CN" altLang="en-US" sz="3000" b="1">
                <a:ea typeface="宋体" panose="02010600030101010101" pitchFamily="2" charset="-122"/>
              </a:rPr>
              <a:t>美国科学家汤斯、苏联科学家巴索夫、普罗霍罗夫因制成微波激射器和激光器而共同获得诺贝尔物理学奖</a:t>
            </a:r>
            <a:r>
              <a:rPr kumimoji="1" lang="zh-CN" altLang="en-US" b="1">
                <a:ea typeface="宋体" panose="02010600030101010101" pitchFamily="2" charset="-122"/>
              </a:rPr>
              <a:t>。</a:t>
            </a:r>
          </a:p>
        </p:txBody>
      </p:sp>
      <p:pic>
        <p:nvPicPr>
          <p:cNvPr id="361477" name="Picture 5" descr="64tow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1384300"/>
            <a:ext cx="2016125"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1478" name="Picture 6" descr="64baso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738" y="1370013"/>
            <a:ext cx="2016125" cy="305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1479" name="Picture 7" descr="64prokhoro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7338" y="1384300"/>
            <a:ext cx="2017712" cy="305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1480" name="Rectangle 8"/>
          <p:cNvSpPr>
            <a:spLocks noChangeArrowheads="1"/>
          </p:cNvSpPr>
          <p:nvPr/>
        </p:nvSpPr>
        <p:spPr bwMode="auto">
          <a:xfrm>
            <a:off x="214313" y="4410075"/>
            <a:ext cx="2736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C. Townes(MIT)</a:t>
            </a:r>
          </a:p>
        </p:txBody>
      </p:sp>
      <p:sp>
        <p:nvSpPr>
          <p:cNvPr id="361481" name="Rectangle 9"/>
          <p:cNvSpPr>
            <a:spLocks noChangeArrowheads="1"/>
          </p:cNvSpPr>
          <p:nvPr/>
        </p:nvSpPr>
        <p:spPr bwMode="auto">
          <a:xfrm>
            <a:off x="3827463" y="4397375"/>
            <a:ext cx="16271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N. Basov</a:t>
            </a:r>
          </a:p>
        </p:txBody>
      </p:sp>
      <p:sp>
        <p:nvSpPr>
          <p:cNvPr id="361482" name="Rectangle 10"/>
          <p:cNvSpPr>
            <a:spLocks noChangeArrowheads="1"/>
          </p:cNvSpPr>
          <p:nvPr/>
        </p:nvSpPr>
        <p:spPr bwMode="auto">
          <a:xfrm>
            <a:off x="6577013" y="4397375"/>
            <a:ext cx="2241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A. Prokhorov</a:t>
            </a:r>
          </a:p>
        </p:txBody>
      </p:sp>
      <p:sp>
        <p:nvSpPr>
          <p:cNvPr id="361483" name="Rectangle 11"/>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诺贝尔奖</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Line 2"/>
          <p:cNvSpPr>
            <a:spLocks noChangeShapeType="1"/>
          </p:cNvSpPr>
          <p:nvPr/>
        </p:nvSpPr>
        <p:spPr bwMode="auto">
          <a:xfrm>
            <a:off x="527050" y="1539875"/>
            <a:ext cx="8089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2499" name="Rectangle 3"/>
          <p:cNvSpPr>
            <a:spLocks noChangeArrowheads="1"/>
          </p:cNvSpPr>
          <p:nvPr/>
        </p:nvSpPr>
        <p:spPr bwMode="auto">
          <a:xfrm>
            <a:off x="3275013" y="2997200"/>
            <a:ext cx="54737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5000"/>
              </a:lnSpc>
            </a:pPr>
            <a:r>
              <a:rPr kumimoji="1" lang="en-US" altLang="zh-CN" sz="3000" b="1">
                <a:latin typeface="Times New Roman" panose="02020603050405020304" pitchFamily="18" charset="0"/>
                <a:ea typeface="宋体" panose="02010600030101010101" pitchFamily="2" charset="-122"/>
              </a:rPr>
              <a:t>1971</a:t>
            </a:r>
            <a:r>
              <a:rPr kumimoji="1" lang="zh-CN" altLang="en-US" sz="3000" b="1">
                <a:ea typeface="宋体" panose="02010600030101010101" pitchFamily="2" charset="-122"/>
              </a:rPr>
              <a:t>英国科学家盖博因发明全息照相技术获诺贝尔物理学奖。</a:t>
            </a:r>
          </a:p>
        </p:txBody>
      </p:sp>
      <p:pic>
        <p:nvPicPr>
          <p:cNvPr id="362501" name="Picture 5" descr="71gab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144713"/>
            <a:ext cx="2087563"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2502" name="Rectangle 6"/>
          <p:cNvSpPr>
            <a:spLocks noChangeArrowheads="1"/>
          </p:cNvSpPr>
          <p:nvPr/>
        </p:nvSpPr>
        <p:spPr bwMode="auto">
          <a:xfrm>
            <a:off x="746125" y="5334000"/>
            <a:ext cx="1628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ea typeface="宋体" panose="02010600030101010101" pitchFamily="2" charset="-122"/>
              </a:rPr>
              <a:t>D. Gabor</a:t>
            </a:r>
          </a:p>
        </p:txBody>
      </p:sp>
      <p:sp>
        <p:nvSpPr>
          <p:cNvPr id="362503" name="Rectangle 7"/>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dirty="0">
                <a:ea typeface="宋体" panose="02010600030101010101" pitchFamily="2" charset="-122"/>
              </a:rPr>
              <a:t>诺贝尔奖</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3810000" y="2590800"/>
            <a:ext cx="1371600" cy="1905000"/>
          </a:xfrm>
        </p:spPr>
        <p:txBody>
          <a:bodyPr/>
          <a:lstStyle/>
          <a:p>
            <a:pPr marL="0" indent="0">
              <a:buNone/>
            </a:pPr>
            <a:r>
              <a:rPr lang="en-US" altLang="zh-CN" sz="9600" dirty="0" smtClean="0"/>
              <a:t>…</a:t>
            </a:r>
            <a:endParaRPr lang="zh-CN" altLang="en-US" sz="9600" dirty="0"/>
          </a:p>
        </p:txBody>
      </p:sp>
      <p:sp>
        <p:nvSpPr>
          <p:cNvPr id="3" name="Rectangle 7"/>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dirty="0">
                <a:ea typeface="宋体" panose="02010600030101010101" pitchFamily="2" charset="-122"/>
              </a:rPr>
              <a:t>诺贝尔奖</a:t>
            </a:r>
          </a:p>
        </p:txBody>
      </p:sp>
    </p:spTree>
    <p:extLst>
      <p:ext uri="{BB962C8B-B14F-4D97-AF65-F5344CB8AC3E}">
        <p14:creationId xmlns:p14="http://schemas.microsoft.com/office/powerpoint/2010/main" val="1610420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31" name="Rectangle 11"/>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dirty="0">
                <a:ea typeface="宋体" panose="02010600030101010101" pitchFamily="2" charset="-122"/>
              </a:rPr>
              <a:t>诺贝尔奖</a:t>
            </a:r>
          </a:p>
        </p:txBody>
      </p:sp>
      <p:pic>
        <p:nvPicPr>
          <p:cNvPr id="2" name="图片 1"/>
          <p:cNvPicPr>
            <a:picLocks noChangeAspect="1"/>
          </p:cNvPicPr>
          <p:nvPr/>
        </p:nvPicPr>
        <p:blipFill>
          <a:blip r:embed="rId2"/>
          <a:stretch>
            <a:fillRect/>
          </a:stretch>
        </p:blipFill>
        <p:spPr>
          <a:xfrm>
            <a:off x="1524000" y="1143000"/>
            <a:ext cx="6257925" cy="5562600"/>
          </a:xfrm>
          <a:prstGeom prst="rect">
            <a:avLst/>
          </a:prstGeom>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62659" y="1143000"/>
            <a:ext cx="5500141" cy="5638800"/>
          </a:xfrm>
          <a:prstGeom prst="rect">
            <a:avLst/>
          </a:prstGeom>
        </p:spPr>
      </p:pic>
      <p:sp>
        <p:nvSpPr>
          <p:cNvPr id="4" name="Rectangle 11"/>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dirty="0">
                <a:ea typeface="宋体" panose="02010600030101010101" pitchFamily="2" charset="-122"/>
              </a:rPr>
              <a:t>诺贝尔奖</a:t>
            </a:r>
          </a:p>
        </p:txBody>
      </p:sp>
    </p:spTree>
    <p:extLst>
      <p:ext uri="{BB962C8B-B14F-4D97-AF65-F5344CB8AC3E}">
        <p14:creationId xmlns:p14="http://schemas.microsoft.com/office/powerpoint/2010/main" val="1525648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143000"/>
            <a:ext cx="5820247" cy="5638800"/>
          </a:xfrm>
          <a:prstGeom prst="rect">
            <a:avLst/>
          </a:prstGeom>
        </p:spPr>
      </p:pic>
      <p:sp>
        <p:nvSpPr>
          <p:cNvPr id="4" name="Rectangle 11"/>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dirty="0" smtClean="0">
                <a:ea typeface="宋体" panose="02010600030101010101" pitchFamily="2" charset="-122"/>
              </a:rPr>
              <a:t>诺贝尔奖</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2947271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143000"/>
            <a:ext cx="6103739" cy="5593880"/>
          </a:xfrm>
          <a:prstGeom prst="rect">
            <a:avLst/>
          </a:prstGeom>
        </p:spPr>
      </p:pic>
      <p:sp>
        <p:nvSpPr>
          <p:cNvPr id="4" name="Rectangle 11"/>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dirty="0" smtClean="0">
                <a:ea typeface="宋体" panose="02010600030101010101" pitchFamily="2" charset="-122"/>
              </a:rPr>
              <a:t>诺贝尔奖</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331846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zh-CN" altLang="en-US" sz="2400" dirty="0">
                <a:ea typeface="宋体" panose="02010600030101010101" pitchFamily="2" charset="-122"/>
              </a:rPr>
              <a:t>课程性质及</a:t>
            </a:r>
            <a:r>
              <a:rPr lang="zh-CN" altLang="en-US" sz="2400" dirty="0" smtClean="0">
                <a:ea typeface="宋体" panose="02010600030101010101" pitchFamily="2" charset="-122"/>
              </a:rPr>
              <a:t>目</a:t>
            </a:r>
            <a:r>
              <a:rPr lang="zh-CN" altLang="en-US" sz="2400" dirty="0">
                <a:ea typeface="宋体" panose="02010600030101010101" pitchFamily="2" charset="-122"/>
              </a:rPr>
              <a:t>标</a:t>
            </a:r>
          </a:p>
        </p:txBody>
      </p:sp>
      <p:sp>
        <p:nvSpPr>
          <p:cNvPr id="368644" name="Rectangle 4"/>
          <p:cNvSpPr>
            <a:spLocks noGrp="1" noChangeArrowheads="1"/>
          </p:cNvSpPr>
          <p:nvPr>
            <p:ph type="body" idx="1"/>
          </p:nvPr>
        </p:nvSpPr>
        <p:spPr>
          <a:noFill/>
          <a:ln/>
        </p:spPr>
        <p:txBody>
          <a:bodyPr/>
          <a:lstStyle/>
          <a:p>
            <a:pPr marL="1168400" lvl="1" indent="-711200">
              <a:buFont typeface="Wingdings" panose="05000000000000000000" pitchFamily="2" charset="2"/>
              <a:buNone/>
            </a:pPr>
            <a:r>
              <a:rPr lang="en-US" altLang="zh-CN" dirty="0">
                <a:ea typeface="宋体" panose="02010600030101010101" pitchFamily="2" charset="-122"/>
              </a:rPr>
              <a:t>《</a:t>
            </a:r>
            <a:r>
              <a:rPr lang="zh-CN" altLang="en-US" dirty="0">
                <a:ea typeface="宋体" panose="02010600030101010101" pitchFamily="2" charset="-122"/>
              </a:rPr>
              <a:t>光学</a:t>
            </a:r>
            <a:r>
              <a:rPr lang="en-US" altLang="zh-CN" dirty="0">
                <a:ea typeface="宋体" panose="02010600030101010101" pitchFamily="2" charset="-122"/>
              </a:rPr>
              <a:t>》</a:t>
            </a:r>
            <a:r>
              <a:rPr lang="zh-CN" altLang="en-US" dirty="0">
                <a:ea typeface="宋体" panose="02010600030101010101" pitchFamily="2" charset="-122"/>
              </a:rPr>
              <a:t>之后的一门选修课，</a:t>
            </a:r>
            <a:r>
              <a:rPr lang="zh-CN" altLang="en-US" dirty="0" smtClean="0">
                <a:ea typeface="宋体" panose="02010600030101010101" pitchFamily="2" charset="-122"/>
              </a:rPr>
              <a:t>介绍</a:t>
            </a:r>
            <a:endParaRPr lang="en-US" altLang="zh-CN" dirty="0" smtClean="0">
              <a:ea typeface="宋体" panose="02010600030101010101" pitchFamily="2" charset="-122"/>
            </a:endParaRPr>
          </a:p>
          <a:p>
            <a:pPr marL="1168400" lvl="1" indent="-711200">
              <a:buFont typeface="Wingdings" panose="05000000000000000000" pitchFamily="2" charset="2"/>
              <a:buNone/>
            </a:pPr>
            <a:endParaRPr lang="zh-CN" altLang="en-US" dirty="0">
              <a:ea typeface="宋体" panose="02010600030101010101" pitchFamily="2" charset="-122"/>
            </a:endParaRPr>
          </a:p>
          <a:p>
            <a:pPr marL="1168400" lvl="1" indent="-711200"/>
            <a:r>
              <a:rPr lang="zh-CN" altLang="en-US" dirty="0" smtClean="0">
                <a:ea typeface="宋体" panose="02010600030101010101" pitchFamily="2" charset="-122"/>
              </a:rPr>
              <a:t>现代光学主要领域的基本原理、基本概念和基本规律。</a:t>
            </a:r>
            <a:endParaRPr lang="en-US" altLang="zh-CN" dirty="0" smtClean="0">
              <a:ea typeface="宋体" panose="02010600030101010101" pitchFamily="2" charset="-122"/>
            </a:endParaRPr>
          </a:p>
          <a:p>
            <a:pPr marL="1168400" lvl="1" indent="-711200"/>
            <a:endParaRPr lang="zh-CN" altLang="en-US" dirty="0" smtClean="0">
              <a:ea typeface="宋体" panose="02010600030101010101" pitchFamily="2" charset="-122"/>
            </a:endParaRPr>
          </a:p>
          <a:p>
            <a:pPr marL="1168400" lvl="1" indent="-711200"/>
            <a:r>
              <a:rPr lang="zh-CN" altLang="en-US" dirty="0" smtClean="0">
                <a:ea typeface="宋体" panose="02010600030101010101" pitchFamily="2" charset="-122"/>
              </a:rPr>
              <a:t>应用现代光学原理分析和处理光学问题的方法及近代光学测量的手段和技巧。</a:t>
            </a:r>
          </a:p>
          <a:p>
            <a:pPr marL="1168400" lvl="1" indent="-711200"/>
            <a:endParaRPr lang="zh-CN" altLang="en-US" dirty="0">
              <a:ea typeface="宋体" panose="02010600030101010101" pitchFamily="2" charset="-122"/>
            </a:endParaRPr>
          </a:p>
          <a:p>
            <a:pPr marL="1168400" lvl="1" indent="-711200"/>
            <a:r>
              <a:rPr lang="zh-CN" altLang="en-US" dirty="0">
                <a:ea typeface="宋体" panose="02010600030101010101" pitchFamily="2" charset="-122"/>
              </a:rPr>
              <a:t>现代光学的研究内容和前沿研究领域的概况。</a:t>
            </a:r>
          </a:p>
          <a:p>
            <a:pPr marL="1168400" lvl="1" indent="-711200"/>
            <a:endParaRPr lang="zh-CN" altLang="en-US"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1143000"/>
            <a:ext cx="6113384" cy="5715000"/>
          </a:xfrm>
          <a:prstGeom prst="rect">
            <a:avLst/>
          </a:prstGeom>
        </p:spPr>
      </p:pic>
      <p:sp>
        <p:nvSpPr>
          <p:cNvPr id="4" name="Rectangle 11"/>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dirty="0">
                <a:ea typeface="宋体" panose="02010600030101010101" pitchFamily="2" charset="-122"/>
              </a:rPr>
              <a:t>诺贝尔奖</a:t>
            </a:r>
          </a:p>
        </p:txBody>
      </p:sp>
    </p:spTree>
    <p:extLst>
      <p:ext uri="{BB962C8B-B14F-4D97-AF65-F5344CB8AC3E}">
        <p14:creationId xmlns:p14="http://schemas.microsoft.com/office/powerpoint/2010/main" val="3054439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dirty="0">
                <a:ea typeface="宋体" panose="02010600030101010101" pitchFamily="2" charset="-122"/>
              </a:rPr>
              <a:t>像差</a:t>
            </a:r>
          </a:p>
        </p:txBody>
      </p:sp>
      <p:pic>
        <p:nvPicPr>
          <p:cNvPr id="4" name="Picture 4" descr="27681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549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52400" y="1066800"/>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FF3300"/>
                </a:solidFill>
                <a:latin typeface="楷体_GB2312" pitchFamily="49" charset="-122"/>
                <a:ea typeface="楷体_GB2312" pitchFamily="49" charset="-122"/>
              </a:rPr>
              <a:t>单色性好</a:t>
            </a:r>
          </a:p>
        </p:txBody>
      </p:sp>
      <p:pic>
        <p:nvPicPr>
          <p:cNvPr id="37891" name="Picture 3" descr="2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405313"/>
            <a:ext cx="4114800"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descr="78220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00200"/>
            <a:ext cx="4191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5"/>
          <p:cNvSpPr txBox="1">
            <a:spLocks noChangeArrowheads="1"/>
          </p:cNvSpPr>
          <p:nvPr/>
        </p:nvSpPr>
        <p:spPr bwMode="auto">
          <a:xfrm>
            <a:off x="5105400" y="1828800"/>
            <a:ext cx="3382963" cy="1373188"/>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463416"/>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0000"/>
                </a:solidFill>
                <a:latin typeface="Times New Roman" panose="02020603050405020304" pitchFamily="18" charset="0"/>
                <a:ea typeface="华文中宋" panose="02010600040101010101" pitchFamily="2" charset="-122"/>
              </a:rPr>
              <a:t>单色性最好的氪灯</a:t>
            </a:r>
            <a:r>
              <a:rPr lang="en-US" altLang="zh-CN" b="1">
                <a:solidFill>
                  <a:srgbClr val="000000"/>
                </a:solidFill>
                <a:latin typeface="Times New Roman" panose="02020603050405020304" pitchFamily="18" charset="0"/>
                <a:ea typeface="华文中宋" panose="02010600040101010101" pitchFamily="2" charset="-122"/>
              </a:rPr>
              <a:t>Kr</a:t>
            </a:r>
            <a:r>
              <a:rPr lang="en-US" altLang="zh-CN" b="1" baseline="30000">
                <a:solidFill>
                  <a:srgbClr val="000000"/>
                </a:solidFill>
                <a:latin typeface="Times New Roman" panose="02020603050405020304" pitchFamily="18" charset="0"/>
                <a:ea typeface="华文中宋" panose="02010600040101010101" pitchFamily="2" charset="-122"/>
              </a:rPr>
              <a:t>86</a:t>
            </a:r>
            <a:r>
              <a:rPr lang="en-US" altLang="zh-CN" b="1">
                <a:solidFill>
                  <a:srgbClr val="000000"/>
                </a:solidFill>
                <a:latin typeface="Times New Roman" panose="02020603050405020304" pitchFamily="18" charset="0"/>
                <a:ea typeface="华文中宋" panose="02010600040101010101" pitchFamily="2" charset="-122"/>
              </a:rPr>
              <a:t>  </a:t>
            </a:r>
            <a:endParaRPr lang="en-US" altLang="zh-CN" b="1">
              <a:solidFill>
                <a:srgbClr val="000000"/>
              </a:solidFill>
              <a:latin typeface="Arial" panose="020B0604020202020204" pitchFamily="34" charset="0"/>
              <a:ea typeface="宋体" panose="02010600030101010101" pitchFamily="2" charset="-122"/>
            </a:endParaRPr>
          </a:p>
          <a:p>
            <a:pPr eaLnBrk="1" hangingPunct="1">
              <a:spcBef>
                <a:spcPct val="0"/>
              </a:spcBef>
              <a:buClrTx/>
              <a:buFontTx/>
              <a:buNone/>
            </a:pPr>
            <a:r>
              <a:rPr lang="en-US" altLang="zh-CN" b="1">
                <a:solidFill>
                  <a:srgbClr val="000000"/>
                </a:solidFill>
                <a:latin typeface="Times New Roman" panose="02020603050405020304" pitchFamily="18" charset="0"/>
                <a:ea typeface="华文中宋" panose="02010600040101010101" pitchFamily="2" charset="-122"/>
              </a:rPr>
              <a:t> </a:t>
            </a:r>
            <a:r>
              <a:rPr lang="el-GR" altLang="zh-CN" b="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Δ</a:t>
            </a:r>
            <a:r>
              <a:rPr lang="el-GR" altLang="zh-CN" b="1">
                <a:solidFill>
                  <a:srgbClr val="00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lang="en-US" altLang="zh-CN" b="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=4.7</a:t>
            </a:r>
            <a:r>
              <a:rPr lang="el-GR" altLang="zh-CN" b="1">
                <a:solidFill>
                  <a:srgbClr val="000000"/>
                </a:solidFill>
                <a:latin typeface="Times New Roman" panose="02020603050405020304" pitchFamily="18" charset="0"/>
                <a:ea typeface="宋体" panose="02010600030101010101" pitchFamily="2" charset="-122"/>
              </a:rPr>
              <a:t>×10</a:t>
            </a:r>
            <a:r>
              <a:rPr lang="en-US" altLang="zh-CN" b="1" baseline="30000">
                <a:solidFill>
                  <a:srgbClr val="000000"/>
                </a:solidFill>
                <a:latin typeface="Times New Roman" panose="02020603050405020304" pitchFamily="18" charset="0"/>
                <a:ea typeface="宋体" panose="02010600030101010101" pitchFamily="2" charset="-122"/>
              </a:rPr>
              <a:t>-3</a:t>
            </a:r>
            <a:r>
              <a:rPr lang="en-US" altLang="zh-CN" b="1">
                <a:solidFill>
                  <a:srgbClr val="000000"/>
                </a:solidFill>
                <a:latin typeface="Times New Roman" panose="02020603050405020304" pitchFamily="18" charset="0"/>
                <a:ea typeface="宋体" panose="02010600030101010101" pitchFamily="2" charset="-122"/>
              </a:rPr>
              <a:t> nm</a:t>
            </a:r>
            <a:r>
              <a:rPr lang="el-GR" altLang="zh-CN" sz="2000" b="1">
                <a:solidFill>
                  <a:srgbClr val="000000"/>
                </a:solidFill>
                <a:latin typeface="Times New Roman" panose="02020603050405020304" pitchFamily="18" charset="0"/>
                <a:ea typeface="宋体" panose="02010600030101010101" pitchFamily="2" charset="-122"/>
              </a:rPr>
              <a:t> </a:t>
            </a:r>
            <a:endParaRPr lang="el-GR" altLang="zh-CN" sz="2000" b="1">
              <a:solidFill>
                <a:srgbClr val="000000"/>
              </a:solidFill>
              <a:latin typeface="Times New Roman" panose="02020603050405020304" pitchFamily="18" charset="0"/>
              <a:ea typeface="华文中宋" panose="02010600040101010101" pitchFamily="2" charset="-122"/>
              <a:sym typeface="Symbol" panose="05050102010706020507" pitchFamily="18" charset="2"/>
            </a:endParaRPr>
          </a:p>
        </p:txBody>
      </p:sp>
      <p:sp>
        <p:nvSpPr>
          <p:cNvPr id="37894" name="Text Box 6"/>
          <p:cNvSpPr txBox="1">
            <a:spLocks noChangeArrowheads="1"/>
          </p:cNvSpPr>
          <p:nvPr/>
        </p:nvSpPr>
        <p:spPr bwMode="auto">
          <a:xfrm>
            <a:off x="5105400" y="3357563"/>
            <a:ext cx="2435225" cy="946150"/>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463416"/>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0000"/>
                </a:solidFill>
                <a:latin typeface="Times New Roman" panose="02020603050405020304" pitchFamily="18" charset="0"/>
                <a:ea typeface="华文中宋" panose="02010600040101010101" pitchFamily="2" charset="-122"/>
              </a:rPr>
              <a:t>稳频</a:t>
            </a:r>
            <a:r>
              <a:rPr lang="en-US" altLang="zh-CN" b="1">
                <a:solidFill>
                  <a:srgbClr val="000000"/>
                </a:solidFill>
                <a:latin typeface="Times New Roman" panose="02020603050405020304" pitchFamily="18" charset="0"/>
                <a:ea typeface="华文中宋" panose="02010600040101010101" pitchFamily="2" charset="-122"/>
              </a:rPr>
              <a:t>He—Ne</a:t>
            </a:r>
            <a:r>
              <a:rPr lang="zh-CN" altLang="en-US" b="1">
                <a:solidFill>
                  <a:srgbClr val="000000"/>
                </a:solidFill>
                <a:latin typeface="Times New Roman" panose="02020603050405020304" pitchFamily="18" charset="0"/>
                <a:ea typeface="华文中宋" panose="02010600040101010101" pitchFamily="2" charset="-122"/>
              </a:rPr>
              <a:t>激光器    </a:t>
            </a:r>
            <a:endParaRPr lang="zh-CN" altLang="en-US" b="1">
              <a:solidFill>
                <a:srgbClr val="000000"/>
              </a:solidFill>
              <a:latin typeface="Arial" panose="020B0604020202020204" pitchFamily="34" charset="0"/>
              <a:ea typeface="宋体" panose="02010600030101010101" pitchFamily="2" charset="-122"/>
            </a:endParaRPr>
          </a:p>
        </p:txBody>
      </p:sp>
      <p:graphicFrame>
        <p:nvGraphicFramePr>
          <p:cNvPr id="37895" name="Object 7"/>
          <p:cNvGraphicFramePr>
            <a:graphicFrameLocks noChangeAspect="1"/>
          </p:cNvGraphicFramePr>
          <p:nvPr/>
        </p:nvGraphicFramePr>
        <p:xfrm>
          <a:off x="5402263" y="4343400"/>
          <a:ext cx="2217737" cy="550863"/>
        </p:xfrm>
        <a:graphic>
          <a:graphicData uri="http://schemas.openxmlformats.org/presentationml/2006/ole">
            <mc:AlternateContent xmlns:mc="http://schemas.openxmlformats.org/markup-compatibility/2006">
              <mc:Choice xmlns:v="urn:schemas-microsoft-com:vml" Requires="v">
                <p:oleObj spid="_x0000_s336908" name="Equation" r:id="rId5" imgW="809733" imgH="180790" progId="Equation.DSMT4">
                  <p:embed/>
                </p:oleObj>
              </mc:Choice>
              <mc:Fallback>
                <p:oleObj name="Equation" r:id="rId5" imgW="809733" imgH="1807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2263" y="4343400"/>
                        <a:ext cx="2217737"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6" name="Text Box 9"/>
          <p:cNvSpPr txBox="1">
            <a:spLocks noChangeArrowheads="1"/>
          </p:cNvSpPr>
          <p:nvPr/>
        </p:nvSpPr>
        <p:spPr bwMode="auto">
          <a:xfrm>
            <a:off x="5065713" y="5257800"/>
            <a:ext cx="36210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1C1C1C"/>
                </a:solidFill>
                <a:latin typeface="楷体_GB2312" pitchFamily="49" charset="-122"/>
                <a:ea typeface="楷体_GB2312" pitchFamily="49" charset="-122"/>
              </a:rPr>
              <a:t>激光的 单色性比可比</a:t>
            </a:r>
          </a:p>
          <a:p>
            <a:pPr eaLnBrk="1" hangingPunct="1">
              <a:spcBef>
                <a:spcPct val="0"/>
              </a:spcBef>
              <a:buClrTx/>
              <a:buFontTx/>
              <a:buNone/>
            </a:pPr>
            <a:r>
              <a:rPr lang="zh-CN" altLang="en-US" b="1">
                <a:solidFill>
                  <a:srgbClr val="1C1C1C"/>
                </a:solidFill>
                <a:latin typeface="楷体_GB2312" pitchFamily="49" charset="-122"/>
                <a:ea typeface="楷体_GB2312" pitchFamily="49" charset="-122"/>
              </a:rPr>
              <a:t>普通光高</a:t>
            </a:r>
            <a:r>
              <a:rPr lang="en-US" altLang="zh-CN" b="1">
                <a:solidFill>
                  <a:srgbClr val="1C1C1C"/>
                </a:solidFill>
                <a:latin typeface="楷体_GB2312" pitchFamily="49" charset="-122"/>
                <a:ea typeface="楷体_GB2312" pitchFamily="49" charset="-122"/>
              </a:rPr>
              <a:t>10</a:t>
            </a:r>
            <a:r>
              <a:rPr lang="en-US" altLang="zh-CN" b="1" baseline="30000">
                <a:solidFill>
                  <a:srgbClr val="1C1C1C"/>
                </a:solidFill>
                <a:latin typeface="楷体_GB2312" pitchFamily="49" charset="-122"/>
                <a:ea typeface="楷体_GB2312" pitchFamily="49" charset="-122"/>
              </a:rPr>
              <a:t>-10</a:t>
            </a:r>
            <a:r>
              <a:rPr lang="zh-CN" altLang="en-US" b="1">
                <a:solidFill>
                  <a:srgbClr val="1C1C1C"/>
                </a:solidFill>
                <a:latin typeface="楷体_GB2312" pitchFamily="49" charset="-122"/>
                <a:ea typeface="楷体_GB2312" pitchFamily="49" charset="-122"/>
              </a:rPr>
              <a:t>倍</a:t>
            </a:r>
            <a:r>
              <a:rPr lang="en-US" altLang="zh-CN" b="1">
                <a:solidFill>
                  <a:srgbClr val="1C1C1C"/>
                </a:solidFill>
                <a:latin typeface="楷体_GB2312" pitchFamily="49" charset="-122"/>
                <a:ea typeface="楷体_GB2312" pitchFamily="49" charset="-122"/>
              </a:rPr>
              <a:t>.</a:t>
            </a:r>
          </a:p>
        </p:txBody>
      </p:sp>
      <p:sp>
        <p:nvSpPr>
          <p:cNvPr id="37897" name="Rectangle 12"/>
          <p:cNvSpPr>
            <a:spLocks noChangeArrowheads="1"/>
          </p:cNvSpPr>
          <p:nvPr/>
        </p:nvSpPr>
        <p:spPr bwMode="white">
          <a:xfrm>
            <a:off x="1143000" y="457200"/>
            <a:ext cx="15240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dirty="0" smtClean="0">
                <a:solidFill>
                  <a:schemeClr val="bg1"/>
                </a:solidFill>
                <a:latin typeface="Arial" panose="020B0604020202020204" pitchFamily="34" charset="0"/>
                <a:ea typeface="宋体" panose="02010600030101010101" pitchFamily="2" charset="-122"/>
              </a:rPr>
              <a:t>激光</a:t>
            </a:r>
            <a:endParaRPr lang="zh-CN" altLang="en-US" b="1" dirty="0">
              <a:solidFill>
                <a:schemeClr val="bg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433089561"/>
      </p:ext>
    </p:extLst>
  </p:cSld>
  <p:clrMapOvr>
    <a:masterClrMapping/>
  </p:clrMapOvr>
  <p:transition>
    <p:blinds dir="ver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r>
              <a:rPr lang="zh-CN" altLang="en-US" sz="2400">
                <a:ea typeface="宋体" panose="02010600030101010101" pitchFamily="2" charset="-122"/>
              </a:rPr>
              <a:t>激光</a:t>
            </a:r>
          </a:p>
        </p:txBody>
      </p:sp>
      <p:pic>
        <p:nvPicPr>
          <p:cNvPr id="289796" name="Picture 4" descr="梅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744788"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89797" name="Picture 5" descr="梅曼的激光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438400"/>
            <a:ext cx="5105400" cy="2287588"/>
          </a:xfrm>
          <a:prstGeom prst="rect">
            <a:avLst/>
          </a:prstGeom>
          <a:noFill/>
          <a:extLst>
            <a:ext uri="{909E8E84-426E-40DD-AFC4-6F175D3DCCD1}">
              <a14:hiddenFill xmlns:a14="http://schemas.microsoft.com/office/drawing/2010/main">
                <a:solidFill>
                  <a:srgbClr val="FFFFFF"/>
                </a:solidFill>
              </a14:hiddenFill>
            </a:ext>
          </a:extLst>
        </p:spPr>
      </p:pic>
      <p:sp>
        <p:nvSpPr>
          <p:cNvPr id="289798" name="Text Box 6"/>
          <p:cNvSpPr txBox="1">
            <a:spLocks noChangeArrowheads="1"/>
          </p:cNvSpPr>
          <p:nvPr/>
        </p:nvSpPr>
        <p:spPr bwMode="auto">
          <a:xfrm>
            <a:off x="109538" y="5297488"/>
            <a:ext cx="4462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ea typeface="宋体" panose="02010600030101010101" pitchFamily="2" charset="-122"/>
              </a:rPr>
              <a:t>梅曼（</a:t>
            </a:r>
            <a:r>
              <a:rPr lang="en-US" altLang="zh-CN" sz="2400">
                <a:ea typeface="宋体" panose="02010600030101010101" pitchFamily="2" charset="-122"/>
              </a:rPr>
              <a:t>1927 . 7 .11~2007 .5.5</a:t>
            </a:r>
            <a:r>
              <a:rPr lang="zh-CN" altLang="en-US" sz="2400">
                <a:ea typeface="宋体" panose="02010600030101010101" pitchFamily="2" charset="-122"/>
              </a:rPr>
              <a:t>）</a:t>
            </a:r>
          </a:p>
        </p:txBody>
      </p:sp>
      <p:sp>
        <p:nvSpPr>
          <p:cNvPr id="289800" name="Text Box 8"/>
          <p:cNvSpPr txBox="1">
            <a:spLocks noChangeArrowheads="1"/>
          </p:cNvSpPr>
          <p:nvPr/>
        </p:nvSpPr>
        <p:spPr bwMode="auto">
          <a:xfrm>
            <a:off x="4994275" y="4784725"/>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ea typeface="宋体" panose="02010600030101010101" pitchFamily="2" charset="-122"/>
              </a:rPr>
              <a:t>梅曼的红宝石激光器</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5851" name="Group 43"/>
          <p:cNvGrpSpPr>
            <a:grpSpLocks/>
          </p:cNvGrpSpPr>
          <p:nvPr/>
        </p:nvGrpSpPr>
        <p:grpSpPr bwMode="auto">
          <a:xfrm>
            <a:off x="2209800" y="3581400"/>
            <a:ext cx="3124200" cy="2952750"/>
            <a:chOff x="1392" y="2256"/>
            <a:chExt cx="1968" cy="1860"/>
          </a:xfrm>
        </p:grpSpPr>
        <p:sp>
          <p:nvSpPr>
            <p:cNvPr id="39972" name="Rectangle 22"/>
            <p:cNvSpPr>
              <a:spLocks noChangeArrowheads="1"/>
            </p:cNvSpPr>
            <p:nvPr/>
          </p:nvSpPr>
          <p:spPr bwMode="auto">
            <a:xfrm>
              <a:off x="1392" y="2256"/>
              <a:ext cx="1968" cy="128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75846" name="Text Box 38"/>
            <p:cNvSpPr txBox="1">
              <a:spLocks noChangeArrowheads="1"/>
            </p:cNvSpPr>
            <p:nvPr/>
          </p:nvSpPr>
          <p:spPr bwMode="auto">
            <a:xfrm>
              <a:off x="1392" y="3514"/>
              <a:ext cx="1968" cy="602"/>
            </a:xfrm>
            <a:prstGeom prst="rect">
              <a:avLst/>
            </a:prstGeom>
            <a:gradFill rotWithShape="0">
              <a:gsLst>
                <a:gs pos="0">
                  <a:schemeClr val="folHlink"/>
                </a:gs>
                <a:gs pos="50000">
                  <a:schemeClr val="bg1"/>
                </a:gs>
                <a:gs pos="100000">
                  <a:schemeClr val="folHlink"/>
                </a:gs>
              </a:gsLst>
              <a:lin ang="5400000" scaled="1"/>
            </a:gradFill>
            <a:ln w="9525">
              <a:solidFill>
                <a:srgbClr val="960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1C1C1C"/>
                  </a:solidFill>
                  <a:latin typeface="Times New Roman" panose="02020603050405020304" pitchFamily="18" charset="0"/>
                  <a:ea typeface="宋体" panose="02010600030101010101" pitchFamily="2" charset="-122"/>
                </a:rPr>
                <a:t>受激辐射的</a:t>
              </a:r>
            </a:p>
            <a:p>
              <a:pPr eaLnBrk="1" hangingPunct="1">
                <a:defRPr/>
              </a:pPr>
              <a:r>
                <a:rPr lang="zh-CN" altLang="en-US" sz="2800" b="1">
                  <a:solidFill>
                    <a:srgbClr val="1C1C1C"/>
                  </a:solidFill>
                  <a:latin typeface="Times New Roman" panose="02020603050405020304" pitchFamily="18" charset="0"/>
                  <a:ea typeface="宋体" panose="02010600030101010101" pitchFamily="2" charset="-122"/>
                </a:rPr>
                <a:t>光放大示意图</a:t>
              </a:r>
            </a:p>
          </p:txBody>
        </p:sp>
      </p:grpSp>
      <p:sp>
        <p:nvSpPr>
          <p:cNvPr id="39939"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激光</a:t>
            </a:r>
            <a:endParaRPr lang="zh-CN" altLang="en-US" dirty="0" smtClean="0">
              <a:ea typeface="宋体" panose="02010600030101010101" pitchFamily="2" charset="-122"/>
            </a:endParaRPr>
          </a:p>
        </p:txBody>
      </p:sp>
      <p:sp>
        <p:nvSpPr>
          <p:cNvPr id="375812" name="Freeform 4"/>
          <p:cNvSpPr>
            <a:spLocks/>
          </p:cNvSpPr>
          <p:nvPr/>
        </p:nvSpPr>
        <p:spPr bwMode="auto">
          <a:xfrm>
            <a:off x="827088" y="1455738"/>
            <a:ext cx="876300" cy="1244600"/>
          </a:xfrm>
          <a:custGeom>
            <a:avLst/>
            <a:gdLst>
              <a:gd name="T0" fmla="*/ 131670837 w 648"/>
              <a:gd name="T1" fmla="*/ 967740000 h 784"/>
              <a:gd name="T2" fmla="*/ 131670837 w 648"/>
              <a:gd name="T3" fmla="*/ 483870000 h 784"/>
              <a:gd name="T4" fmla="*/ 658351478 w 648"/>
              <a:gd name="T5" fmla="*/ 0 h 784"/>
              <a:gd name="T6" fmla="*/ 1097253365 w 648"/>
              <a:gd name="T7" fmla="*/ 483870000 h 784"/>
              <a:gd name="T8" fmla="*/ 1185033472 w 648"/>
              <a:gd name="T9" fmla="*/ 967740000 h 784"/>
              <a:gd name="T10" fmla="*/ 1097253365 w 648"/>
              <a:gd name="T11" fmla="*/ 1814512500 h 784"/>
              <a:gd name="T12" fmla="*/ 921693151 w 648"/>
              <a:gd name="T13" fmla="*/ 1935480000 h 784"/>
              <a:gd name="T14" fmla="*/ 395011157 w 648"/>
              <a:gd name="T15" fmla="*/ 1693545000 h 784"/>
              <a:gd name="T16" fmla="*/ 43890730 w 648"/>
              <a:gd name="T17" fmla="*/ 1451610000 h 784"/>
              <a:gd name="T18" fmla="*/ 131670837 w 648"/>
              <a:gd name="T19" fmla="*/ 967740000 h 7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8" h="784">
                <a:moveTo>
                  <a:pt x="72" y="384"/>
                </a:moveTo>
                <a:cubicBezTo>
                  <a:pt x="80" y="320"/>
                  <a:pt x="24" y="256"/>
                  <a:pt x="72" y="192"/>
                </a:cubicBezTo>
                <a:cubicBezTo>
                  <a:pt x="120" y="128"/>
                  <a:pt x="272" y="0"/>
                  <a:pt x="360" y="0"/>
                </a:cubicBezTo>
                <a:cubicBezTo>
                  <a:pt x="448" y="0"/>
                  <a:pt x="552" y="128"/>
                  <a:pt x="600" y="192"/>
                </a:cubicBezTo>
                <a:cubicBezTo>
                  <a:pt x="648" y="256"/>
                  <a:pt x="648" y="296"/>
                  <a:pt x="648" y="384"/>
                </a:cubicBezTo>
                <a:cubicBezTo>
                  <a:pt x="648" y="472"/>
                  <a:pt x="624" y="656"/>
                  <a:pt x="600" y="720"/>
                </a:cubicBezTo>
                <a:cubicBezTo>
                  <a:pt x="576" y="784"/>
                  <a:pt x="568" y="776"/>
                  <a:pt x="504" y="768"/>
                </a:cubicBezTo>
                <a:cubicBezTo>
                  <a:pt x="440" y="760"/>
                  <a:pt x="296" y="704"/>
                  <a:pt x="216" y="672"/>
                </a:cubicBezTo>
                <a:cubicBezTo>
                  <a:pt x="136" y="640"/>
                  <a:pt x="48" y="624"/>
                  <a:pt x="24" y="576"/>
                </a:cubicBezTo>
                <a:cubicBezTo>
                  <a:pt x="0" y="528"/>
                  <a:pt x="64" y="448"/>
                  <a:pt x="72" y="384"/>
                </a:cubicBezTo>
                <a:close/>
              </a:path>
            </a:pathLst>
          </a:cu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13" name="Freeform 5"/>
          <p:cNvSpPr>
            <a:spLocks/>
          </p:cNvSpPr>
          <p:nvPr/>
        </p:nvSpPr>
        <p:spPr bwMode="auto">
          <a:xfrm>
            <a:off x="1403350" y="1598613"/>
            <a:ext cx="614363" cy="246062"/>
          </a:xfrm>
          <a:custGeom>
            <a:avLst/>
            <a:gdLst>
              <a:gd name="T0" fmla="*/ 0 w 865"/>
              <a:gd name="T1" fmla="*/ 284998603 h 159"/>
              <a:gd name="T2" fmla="*/ 67091991 w 865"/>
              <a:gd name="T3" fmla="*/ 7185320 h 159"/>
              <a:gd name="T4" fmla="*/ 133678997 w 865"/>
              <a:gd name="T5" fmla="*/ 323317730 h 159"/>
              <a:gd name="T6" fmla="*/ 218426999 w 865"/>
              <a:gd name="T7" fmla="*/ 7185320 h 159"/>
              <a:gd name="T8" fmla="*/ 285014005 w 865"/>
              <a:gd name="T9" fmla="*/ 352055915 h 159"/>
              <a:gd name="T10" fmla="*/ 351601721 w 865"/>
              <a:gd name="T11" fmla="*/ 179620617 h 159"/>
              <a:gd name="T12" fmla="*/ 436349012 w 865"/>
              <a:gd name="T13" fmla="*/ 150880885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4" name="Freeform 6"/>
          <p:cNvSpPr>
            <a:spLocks/>
          </p:cNvSpPr>
          <p:nvPr/>
        </p:nvSpPr>
        <p:spPr bwMode="auto">
          <a:xfrm>
            <a:off x="2157413" y="1598613"/>
            <a:ext cx="614362" cy="246062"/>
          </a:xfrm>
          <a:custGeom>
            <a:avLst/>
            <a:gdLst>
              <a:gd name="T0" fmla="*/ 0 w 865"/>
              <a:gd name="T1" fmla="*/ 284998603 h 159"/>
              <a:gd name="T2" fmla="*/ 67091882 w 865"/>
              <a:gd name="T3" fmla="*/ 7185320 h 159"/>
              <a:gd name="T4" fmla="*/ 133678779 w 865"/>
              <a:gd name="T5" fmla="*/ 323317730 h 159"/>
              <a:gd name="T6" fmla="*/ 218425933 w 865"/>
              <a:gd name="T7" fmla="*/ 7185320 h 159"/>
              <a:gd name="T8" fmla="*/ 285012830 w 865"/>
              <a:gd name="T9" fmla="*/ 352055915 h 159"/>
              <a:gd name="T10" fmla="*/ 351600438 w 865"/>
              <a:gd name="T11" fmla="*/ 179620617 h 159"/>
              <a:gd name="T12" fmla="*/ 436347592 w 865"/>
              <a:gd name="T13" fmla="*/ 150880885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5" name="Freeform 7"/>
          <p:cNvSpPr>
            <a:spLocks/>
          </p:cNvSpPr>
          <p:nvPr/>
        </p:nvSpPr>
        <p:spPr bwMode="auto">
          <a:xfrm>
            <a:off x="1509713" y="2247900"/>
            <a:ext cx="614362" cy="246063"/>
          </a:xfrm>
          <a:custGeom>
            <a:avLst/>
            <a:gdLst>
              <a:gd name="T0" fmla="*/ 0 w 865"/>
              <a:gd name="T1" fmla="*/ 284999762 h 159"/>
              <a:gd name="T2" fmla="*/ 67091882 w 865"/>
              <a:gd name="T3" fmla="*/ 7185349 h 159"/>
              <a:gd name="T4" fmla="*/ 133678779 w 865"/>
              <a:gd name="T5" fmla="*/ 323319044 h 159"/>
              <a:gd name="T6" fmla="*/ 218425933 w 865"/>
              <a:gd name="T7" fmla="*/ 7185349 h 159"/>
              <a:gd name="T8" fmla="*/ 285012830 w 865"/>
              <a:gd name="T9" fmla="*/ 352058893 h 159"/>
              <a:gd name="T10" fmla="*/ 351600438 w 865"/>
              <a:gd name="T11" fmla="*/ 179621347 h 159"/>
              <a:gd name="T12" fmla="*/ 436347592 w 865"/>
              <a:gd name="T13" fmla="*/ 150883046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6" name="Freeform 8"/>
          <p:cNvSpPr>
            <a:spLocks/>
          </p:cNvSpPr>
          <p:nvPr/>
        </p:nvSpPr>
        <p:spPr bwMode="auto">
          <a:xfrm>
            <a:off x="2228850" y="2247900"/>
            <a:ext cx="614363" cy="246063"/>
          </a:xfrm>
          <a:custGeom>
            <a:avLst/>
            <a:gdLst>
              <a:gd name="T0" fmla="*/ 0 w 865"/>
              <a:gd name="T1" fmla="*/ 284999762 h 159"/>
              <a:gd name="T2" fmla="*/ 67091991 w 865"/>
              <a:gd name="T3" fmla="*/ 7185349 h 159"/>
              <a:gd name="T4" fmla="*/ 133678997 w 865"/>
              <a:gd name="T5" fmla="*/ 323319044 h 159"/>
              <a:gd name="T6" fmla="*/ 218426999 w 865"/>
              <a:gd name="T7" fmla="*/ 7185349 h 159"/>
              <a:gd name="T8" fmla="*/ 285014005 w 865"/>
              <a:gd name="T9" fmla="*/ 352058893 h 159"/>
              <a:gd name="T10" fmla="*/ 351601721 w 865"/>
              <a:gd name="T11" fmla="*/ 179621347 h 159"/>
              <a:gd name="T12" fmla="*/ 436349012 w 865"/>
              <a:gd name="T13" fmla="*/ 150883046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7" name="Freeform 9"/>
          <p:cNvSpPr>
            <a:spLocks/>
          </p:cNvSpPr>
          <p:nvPr/>
        </p:nvSpPr>
        <p:spPr bwMode="auto">
          <a:xfrm>
            <a:off x="3021013" y="1598613"/>
            <a:ext cx="614362" cy="246062"/>
          </a:xfrm>
          <a:custGeom>
            <a:avLst/>
            <a:gdLst>
              <a:gd name="T0" fmla="*/ 0 w 865"/>
              <a:gd name="T1" fmla="*/ 284998603 h 159"/>
              <a:gd name="T2" fmla="*/ 67091882 w 865"/>
              <a:gd name="T3" fmla="*/ 7185320 h 159"/>
              <a:gd name="T4" fmla="*/ 133678779 w 865"/>
              <a:gd name="T5" fmla="*/ 323317730 h 159"/>
              <a:gd name="T6" fmla="*/ 218425933 w 865"/>
              <a:gd name="T7" fmla="*/ 7185320 h 159"/>
              <a:gd name="T8" fmla="*/ 285012830 w 865"/>
              <a:gd name="T9" fmla="*/ 352055915 h 159"/>
              <a:gd name="T10" fmla="*/ 351600438 w 865"/>
              <a:gd name="T11" fmla="*/ 179620617 h 159"/>
              <a:gd name="T12" fmla="*/ 436347592 w 865"/>
              <a:gd name="T13" fmla="*/ 150880885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8" name="Freeform 10"/>
          <p:cNvSpPr>
            <a:spLocks/>
          </p:cNvSpPr>
          <p:nvPr/>
        </p:nvSpPr>
        <p:spPr bwMode="auto">
          <a:xfrm>
            <a:off x="2987675" y="2289175"/>
            <a:ext cx="614363" cy="246063"/>
          </a:xfrm>
          <a:custGeom>
            <a:avLst/>
            <a:gdLst>
              <a:gd name="T0" fmla="*/ 0 w 865"/>
              <a:gd name="T1" fmla="*/ 284999762 h 159"/>
              <a:gd name="T2" fmla="*/ 67091991 w 865"/>
              <a:gd name="T3" fmla="*/ 7185349 h 159"/>
              <a:gd name="T4" fmla="*/ 133678997 w 865"/>
              <a:gd name="T5" fmla="*/ 323319044 h 159"/>
              <a:gd name="T6" fmla="*/ 218426999 w 865"/>
              <a:gd name="T7" fmla="*/ 7185349 h 159"/>
              <a:gd name="T8" fmla="*/ 285014005 w 865"/>
              <a:gd name="T9" fmla="*/ 352058893 h 159"/>
              <a:gd name="T10" fmla="*/ 351601721 w 865"/>
              <a:gd name="T11" fmla="*/ 179621347 h 159"/>
              <a:gd name="T12" fmla="*/ 436349012 w 865"/>
              <a:gd name="T13" fmla="*/ 150883046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9" name="Text Box 11"/>
          <p:cNvSpPr txBox="1">
            <a:spLocks noChangeArrowheads="1"/>
          </p:cNvSpPr>
          <p:nvPr/>
        </p:nvSpPr>
        <p:spPr bwMode="auto">
          <a:xfrm>
            <a:off x="1211263" y="1166813"/>
            <a:ext cx="6096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en-US" altLang="zh-CN" sz="9600">
                <a:latin typeface="宋体" panose="02010600030101010101" pitchFamily="2" charset="-122"/>
                <a:ea typeface="宋体" panose="02010600030101010101" pitchFamily="2" charset="-122"/>
              </a:rPr>
              <a:t>.</a:t>
            </a:r>
          </a:p>
        </p:txBody>
      </p:sp>
      <p:sp>
        <p:nvSpPr>
          <p:cNvPr id="375820" name="Line 12"/>
          <p:cNvSpPr>
            <a:spLocks noChangeShapeType="1"/>
          </p:cNvSpPr>
          <p:nvPr/>
        </p:nvSpPr>
        <p:spPr bwMode="auto">
          <a:xfrm>
            <a:off x="2411413" y="2462213"/>
            <a:ext cx="288925" cy="504825"/>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1" name="Line 13"/>
          <p:cNvSpPr>
            <a:spLocks noChangeShapeType="1"/>
          </p:cNvSpPr>
          <p:nvPr/>
        </p:nvSpPr>
        <p:spPr bwMode="auto">
          <a:xfrm flipH="1">
            <a:off x="2916238" y="2462213"/>
            <a:ext cx="287337" cy="504825"/>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2" name="Line 14"/>
          <p:cNvSpPr>
            <a:spLocks noChangeShapeType="1"/>
          </p:cNvSpPr>
          <p:nvPr/>
        </p:nvSpPr>
        <p:spPr bwMode="auto">
          <a:xfrm flipV="1">
            <a:off x="3563938" y="2103438"/>
            <a:ext cx="576262" cy="21590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3" name="Line 15"/>
          <p:cNvSpPr>
            <a:spLocks noChangeShapeType="1"/>
          </p:cNvSpPr>
          <p:nvPr/>
        </p:nvSpPr>
        <p:spPr bwMode="auto">
          <a:xfrm>
            <a:off x="3635375" y="1814513"/>
            <a:ext cx="431800" cy="144462"/>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4" name="Text Box 16"/>
          <p:cNvSpPr txBox="1">
            <a:spLocks noChangeArrowheads="1"/>
          </p:cNvSpPr>
          <p:nvPr/>
        </p:nvSpPr>
        <p:spPr bwMode="auto">
          <a:xfrm>
            <a:off x="2268538" y="2895600"/>
            <a:ext cx="5183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a:solidFill>
                  <a:schemeClr val="accent2"/>
                </a:solidFill>
                <a:latin typeface="Times New Roman" panose="02020603050405020304" pitchFamily="18" charset="0"/>
                <a:ea typeface="宋体" panose="02010600030101010101" pitchFamily="2" charset="-122"/>
              </a:rPr>
              <a:t>非相干（同一原子先后发出的光）</a:t>
            </a:r>
          </a:p>
        </p:txBody>
      </p:sp>
      <p:sp>
        <p:nvSpPr>
          <p:cNvPr id="375825" name="Text Box 17"/>
          <p:cNvSpPr txBox="1">
            <a:spLocks noChangeArrowheads="1"/>
          </p:cNvSpPr>
          <p:nvPr/>
        </p:nvSpPr>
        <p:spPr bwMode="auto">
          <a:xfrm>
            <a:off x="4211638" y="1790700"/>
            <a:ext cx="4391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dirty="0">
                <a:solidFill>
                  <a:schemeClr val="accent2"/>
                </a:solidFill>
                <a:latin typeface="Times New Roman" panose="02020603050405020304" pitchFamily="18" charset="0"/>
                <a:ea typeface="宋体" panose="02010600030101010101" pitchFamily="2" charset="-122"/>
              </a:rPr>
              <a:t>非相干（不同原子发出的光）</a:t>
            </a:r>
          </a:p>
        </p:txBody>
      </p:sp>
      <p:sp>
        <p:nvSpPr>
          <p:cNvPr id="375827" name="Text Box 19"/>
          <p:cNvSpPr txBox="1">
            <a:spLocks noChangeArrowheads="1"/>
          </p:cNvSpPr>
          <p:nvPr/>
        </p:nvSpPr>
        <p:spPr bwMode="auto">
          <a:xfrm>
            <a:off x="1143000" y="609600"/>
            <a:ext cx="6096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en-US" altLang="zh-CN" sz="9600">
                <a:latin typeface="宋体" panose="02010600030101010101" pitchFamily="2" charset="-122"/>
                <a:ea typeface="宋体" panose="02010600030101010101" pitchFamily="2" charset="-122"/>
              </a:rPr>
              <a:t>.</a:t>
            </a:r>
          </a:p>
        </p:txBody>
      </p:sp>
      <p:sp>
        <p:nvSpPr>
          <p:cNvPr id="375831" name="Freeform 23"/>
          <p:cNvSpPr>
            <a:spLocks/>
          </p:cNvSpPr>
          <p:nvPr/>
        </p:nvSpPr>
        <p:spPr bwMode="auto">
          <a:xfrm>
            <a:off x="2428875" y="4365625"/>
            <a:ext cx="619125" cy="157163"/>
          </a:xfrm>
          <a:custGeom>
            <a:avLst/>
            <a:gdLst>
              <a:gd name="T0" fmla="*/ 0 w 390"/>
              <a:gd name="T1" fmla="*/ 155448941 h 96"/>
              <a:gd name="T2" fmla="*/ 103327200 w 390"/>
              <a:gd name="T3" fmla="*/ 233172593 h 96"/>
              <a:gd name="T4" fmla="*/ 191531875 w 390"/>
              <a:gd name="T5" fmla="*/ 10719826 h 96"/>
              <a:gd name="T6" fmla="*/ 302418750 w 390"/>
              <a:gd name="T7" fmla="*/ 251933926 h 96"/>
              <a:gd name="T8" fmla="*/ 390625013 w 390"/>
              <a:gd name="T9" fmla="*/ 2679957 h 96"/>
              <a:gd name="T10" fmla="*/ 511592513 w 390"/>
              <a:gd name="T11" fmla="*/ 233172593 h 96"/>
              <a:gd name="T12" fmla="*/ 592237513 w 390"/>
              <a:gd name="T13" fmla="*/ 120606231 h 96"/>
              <a:gd name="T14" fmla="*/ 630039063 w 390"/>
              <a:gd name="T15" fmla="*/ 99164942 h 96"/>
              <a:gd name="T16" fmla="*/ 685482500 w 390"/>
              <a:gd name="T17" fmla="*/ 91125072 h 96"/>
              <a:gd name="T18" fmla="*/ 982860938 w 390"/>
              <a:gd name="T19" fmla="*/ 12864773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5832" name="Freeform 24"/>
          <p:cNvSpPr>
            <a:spLocks/>
          </p:cNvSpPr>
          <p:nvPr/>
        </p:nvSpPr>
        <p:spPr bwMode="auto">
          <a:xfrm>
            <a:off x="2962275" y="4679950"/>
            <a:ext cx="619125" cy="157163"/>
          </a:xfrm>
          <a:custGeom>
            <a:avLst/>
            <a:gdLst>
              <a:gd name="T0" fmla="*/ 0 w 390"/>
              <a:gd name="T1" fmla="*/ 155448941 h 96"/>
              <a:gd name="T2" fmla="*/ 103327200 w 390"/>
              <a:gd name="T3" fmla="*/ 233172593 h 96"/>
              <a:gd name="T4" fmla="*/ 191531875 w 390"/>
              <a:gd name="T5" fmla="*/ 10719826 h 96"/>
              <a:gd name="T6" fmla="*/ 302418750 w 390"/>
              <a:gd name="T7" fmla="*/ 251933926 h 96"/>
              <a:gd name="T8" fmla="*/ 390625013 w 390"/>
              <a:gd name="T9" fmla="*/ 2679957 h 96"/>
              <a:gd name="T10" fmla="*/ 511592513 w 390"/>
              <a:gd name="T11" fmla="*/ 233172593 h 96"/>
              <a:gd name="T12" fmla="*/ 592237513 w 390"/>
              <a:gd name="T13" fmla="*/ 120606231 h 96"/>
              <a:gd name="T14" fmla="*/ 630039063 w 390"/>
              <a:gd name="T15" fmla="*/ 99164942 h 96"/>
              <a:gd name="T16" fmla="*/ 685482500 w 390"/>
              <a:gd name="T17" fmla="*/ 91125072 h 96"/>
              <a:gd name="T18" fmla="*/ 982860938 w 390"/>
              <a:gd name="T19" fmla="*/ 12864773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5833" name="Freeform 25"/>
          <p:cNvSpPr>
            <a:spLocks/>
          </p:cNvSpPr>
          <p:nvPr/>
        </p:nvSpPr>
        <p:spPr bwMode="auto">
          <a:xfrm>
            <a:off x="2962275" y="3895725"/>
            <a:ext cx="619125" cy="155575"/>
          </a:xfrm>
          <a:custGeom>
            <a:avLst/>
            <a:gdLst>
              <a:gd name="T0" fmla="*/ 0 w 390"/>
              <a:gd name="T1" fmla="*/ 152322510 h 96"/>
              <a:gd name="T2" fmla="*/ 103327200 w 390"/>
              <a:gd name="T3" fmla="*/ 228484576 h 96"/>
              <a:gd name="T4" fmla="*/ 191531875 w 390"/>
              <a:gd name="T5" fmla="*/ 10504554 h 96"/>
              <a:gd name="T6" fmla="*/ 302418750 w 390"/>
              <a:gd name="T7" fmla="*/ 246868355 h 96"/>
              <a:gd name="T8" fmla="*/ 390625013 w 390"/>
              <a:gd name="T9" fmla="*/ 2626949 h 96"/>
              <a:gd name="T10" fmla="*/ 511592513 w 390"/>
              <a:gd name="T11" fmla="*/ 228484576 h 96"/>
              <a:gd name="T12" fmla="*/ 592237513 w 390"/>
              <a:gd name="T13" fmla="*/ 118181901 h 96"/>
              <a:gd name="T14" fmla="*/ 630039063 w 390"/>
              <a:gd name="T15" fmla="*/ 97171173 h 96"/>
              <a:gd name="T16" fmla="*/ 685482500 w 390"/>
              <a:gd name="T17" fmla="*/ 89291947 h 96"/>
              <a:gd name="T18" fmla="*/ 982860938 w 390"/>
              <a:gd name="T19" fmla="*/ 126061126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75849" name="Group 41"/>
          <p:cNvGrpSpPr>
            <a:grpSpLocks/>
          </p:cNvGrpSpPr>
          <p:nvPr/>
        </p:nvGrpSpPr>
        <p:grpSpPr bwMode="auto">
          <a:xfrm>
            <a:off x="3571875" y="3738563"/>
            <a:ext cx="619125" cy="1411287"/>
            <a:chOff x="2106" y="2451"/>
            <a:chExt cx="390" cy="889"/>
          </a:xfrm>
        </p:grpSpPr>
        <p:sp>
          <p:nvSpPr>
            <p:cNvPr id="39968" name="Freeform 26"/>
            <p:cNvSpPr>
              <a:spLocks/>
            </p:cNvSpPr>
            <p:nvPr/>
          </p:nvSpPr>
          <p:spPr bwMode="auto">
            <a:xfrm>
              <a:off x="2106" y="2451"/>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9" name="Freeform 27"/>
            <p:cNvSpPr>
              <a:spLocks/>
            </p:cNvSpPr>
            <p:nvPr/>
          </p:nvSpPr>
          <p:spPr bwMode="auto">
            <a:xfrm>
              <a:off x="2106" y="2747"/>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70" name="Freeform 28"/>
            <p:cNvSpPr>
              <a:spLocks/>
            </p:cNvSpPr>
            <p:nvPr/>
          </p:nvSpPr>
          <p:spPr bwMode="auto">
            <a:xfrm>
              <a:off x="2106" y="2994"/>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71" name="Freeform 29"/>
            <p:cNvSpPr>
              <a:spLocks/>
            </p:cNvSpPr>
            <p:nvPr/>
          </p:nvSpPr>
          <p:spPr bwMode="auto">
            <a:xfrm>
              <a:off x="2106" y="3241"/>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75850" name="Group 42"/>
          <p:cNvGrpSpPr>
            <a:grpSpLocks/>
          </p:cNvGrpSpPr>
          <p:nvPr/>
        </p:nvGrpSpPr>
        <p:grpSpPr bwMode="auto">
          <a:xfrm>
            <a:off x="4324350" y="3659188"/>
            <a:ext cx="628650" cy="1804987"/>
            <a:chOff x="2580" y="2401"/>
            <a:chExt cx="396" cy="1137"/>
          </a:xfrm>
        </p:grpSpPr>
        <p:sp>
          <p:nvSpPr>
            <p:cNvPr id="39960" name="Freeform 30"/>
            <p:cNvSpPr>
              <a:spLocks/>
            </p:cNvSpPr>
            <p:nvPr/>
          </p:nvSpPr>
          <p:spPr bwMode="auto">
            <a:xfrm>
              <a:off x="2586" y="2401"/>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1" name="Freeform 31"/>
            <p:cNvSpPr>
              <a:spLocks/>
            </p:cNvSpPr>
            <p:nvPr/>
          </p:nvSpPr>
          <p:spPr bwMode="auto">
            <a:xfrm>
              <a:off x="2586" y="2550"/>
              <a:ext cx="390" cy="98"/>
            </a:xfrm>
            <a:custGeom>
              <a:avLst/>
              <a:gdLst>
                <a:gd name="T0" fmla="*/ 0 w 390"/>
                <a:gd name="T1" fmla="*/ 60 h 96"/>
                <a:gd name="T2" fmla="*/ 41 w 390"/>
                <a:gd name="T3" fmla="*/ 91 h 96"/>
                <a:gd name="T4" fmla="*/ 76 w 390"/>
                <a:gd name="T5" fmla="*/ 4 h 96"/>
                <a:gd name="T6" fmla="*/ 120 w 390"/>
                <a:gd name="T7" fmla="*/ 98 h 96"/>
                <a:gd name="T8" fmla="*/ 155 w 390"/>
                <a:gd name="T9" fmla="*/ 1 h 96"/>
                <a:gd name="T10" fmla="*/ 203 w 390"/>
                <a:gd name="T11" fmla="*/ 91 h 96"/>
                <a:gd name="T12" fmla="*/ 235 w 390"/>
                <a:gd name="T13" fmla="*/ 47 h 96"/>
                <a:gd name="T14" fmla="*/ 250 w 390"/>
                <a:gd name="T15" fmla="*/ 39 h 96"/>
                <a:gd name="T16" fmla="*/ 272 w 390"/>
                <a:gd name="T17" fmla="*/ 36 h 96"/>
                <a:gd name="T18" fmla="*/ 390 w 390"/>
                <a:gd name="T19" fmla="*/ 5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2" name="Freeform 32"/>
            <p:cNvSpPr>
              <a:spLocks/>
            </p:cNvSpPr>
            <p:nvPr/>
          </p:nvSpPr>
          <p:spPr bwMode="auto">
            <a:xfrm>
              <a:off x="2580" y="2698"/>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3" name="Freeform 33"/>
            <p:cNvSpPr>
              <a:spLocks/>
            </p:cNvSpPr>
            <p:nvPr/>
          </p:nvSpPr>
          <p:spPr bwMode="auto">
            <a:xfrm>
              <a:off x="2580" y="2846"/>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4" name="Freeform 34"/>
            <p:cNvSpPr>
              <a:spLocks/>
            </p:cNvSpPr>
            <p:nvPr/>
          </p:nvSpPr>
          <p:spPr bwMode="auto">
            <a:xfrm>
              <a:off x="2580" y="2994"/>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5" name="Freeform 35"/>
            <p:cNvSpPr>
              <a:spLocks/>
            </p:cNvSpPr>
            <p:nvPr/>
          </p:nvSpPr>
          <p:spPr bwMode="auto">
            <a:xfrm>
              <a:off x="2580" y="3143"/>
              <a:ext cx="390" cy="98"/>
            </a:xfrm>
            <a:custGeom>
              <a:avLst/>
              <a:gdLst>
                <a:gd name="T0" fmla="*/ 0 w 390"/>
                <a:gd name="T1" fmla="*/ 60 h 96"/>
                <a:gd name="T2" fmla="*/ 41 w 390"/>
                <a:gd name="T3" fmla="*/ 91 h 96"/>
                <a:gd name="T4" fmla="*/ 76 w 390"/>
                <a:gd name="T5" fmla="*/ 4 h 96"/>
                <a:gd name="T6" fmla="*/ 120 w 390"/>
                <a:gd name="T7" fmla="*/ 98 h 96"/>
                <a:gd name="T8" fmla="*/ 155 w 390"/>
                <a:gd name="T9" fmla="*/ 1 h 96"/>
                <a:gd name="T10" fmla="*/ 203 w 390"/>
                <a:gd name="T11" fmla="*/ 91 h 96"/>
                <a:gd name="T12" fmla="*/ 235 w 390"/>
                <a:gd name="T13" fmla="*/ 47 h 96"/>
                <a:gd name="T14" fmla="*/ 250 w 390"/>
                <a:gd name="T15" fmla="*/ 39 h 96"/>
                <a:gd name="T16" fmla="*/ 272 w 390"/>
                <a:gd name="T17" fmla="*/ 36 h 96"/>
                <a:gd name="T18" fmla="*/ 390 w 390"/>
                <a:gd name="T19" fmla="*/ 5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6" name="Freeform 36"/>
            <p:cNvSpPr>
              <a:spLocks/>
            </p:cNvSpPr>
            <p:nvPr/>
          </p:nvSpPr>
          <p:spPr bwMode="auto">
            <a:xfrm>
              <a:off x="2580" y="3291"/>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7" name="Freeform 37"/>
            <p:cNvSpPr>
              <a:spLocks/>
            </p:cNvSpPr>
            <p:nvPr/>
          </p:nvSpPr>
          <p:spPr bwMode="auto">
            <a:xfrm>
              <a:off x="2586" y="3439"/>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 name="矩形 1"/>
          <p:cNvSpPr/>
          <p:nvPr/>
        </p:nvSpPr>
        <p:spPr>
          <a:xfrm>
            <a:off x="2133600" y="398418"/>
            <a:ext cx="4572000" cy="646331"/>
          </a:xfrm>
          <a:prstGeom prst="rect">
            <a:avLst/>
          </a:prstGeom>
          <a:solidFill>
            <a:srgbClr val="FFFF00"/>
          </a:solidFill>
        </p:spPr>
        <p:txBody>
          <a:bodyPr>
            <a:spAutoFit/>
          </a:bodyPr>
          <a:lstStyle/>
          <a:p>
            <a:r>
              <a:rPr lang="en-US" altLang="zh-CN" dirty="0"/>
              <a:t>Light Amplification by Stimulated Emission of Radiation-----Laser</a:t>
            </a:r>
          </a:p>
        </p:txBody>
      </p:sp>
    </p:spTree>
    <p:extLst>
      <p:ext uri="{BB962C8B-B14F-4D97-AF65-F5344CB8AC3E}">
        <p14:creationId xmlns:p14="http://schemas.microsoft.com/office/powerpoint/2010/main" val="19099320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5812"/>
                                        </p:tgtEl>
                                        <p:attrNameLst>
                                          <p:attrName>style.visibility</p:attrName>
                                        </p:attrNameLst>
                                      </p:cBhvr>
                                      <p:to>
                                        <p:strVal val="visible"/>
                                      </p:to>
                                    </p:set>
                                    <p:animEffect transition="in" filter="wipe(left)">
                                      <p:cBhvr>
                                        <p:cTn id="7" dur="500"/>
                                        <p:tgtEl>
                                          <p:spTgt spid="3758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5819"/>
                                        </p:tgtEl>
                                        <p:attrNameLst>
                                          <p:attrName>style.visibility</p:attrName>
                                        </p:attrNameLst>
                                      </p:cBhvr>
                                      <p:to>
                                        <p:strVal val="visible"/>
                                      </p:to>
                                    </p:set>
                                    <p:animEffect transition="in" filter="wipe(left)">
                                      <p:cBhvr>
                                        <p:cTn id="12" dur="500"/>
                                        <p:tgtEl>
                                          <p:spTgt spid="3758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5815"/>
                                        </p:tgtEl>
                                        <p:attrNameLst>
                                          <p:attrName>style.visibility</p:attrName>
                                        </p:attrNameLst>
                                      </p:cBhvr>
                                      <p:to>
                                        <p:strVal val="visible"/>
                                      </p:to>
                                    </p:set>
                                    <p:animEffect transition="in" filter="wipe(left)">
                                      <p:cBhvr>
                                        <p:cTn id="17" dur="500"/>
                                        <p:tgtEl>
                                          <p:spTgt spid="3758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5816"/>
                                        </p:tgtEl>
                                        <p:attrNameLst>
                                          <p:attrName>style.visibility</p:attrName>
                                        </p:attrNameLst>
                                      </p:cBhvr>
                                      <p:to>
                                        <p:strVal val="visible"/>
                                      </p:to>
                                    </p:set>
                                    <p:animEffect transition="in" filter="wipe(left)">
                                      <p:cBhvr>
                                        <p:cTn id="22" dur="500"/>
                                        <p:tgtEl>
                                          <p:spTgt spid="3758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5818"/>
                                        </p:tgtEl>
                                        <p:attrNameLst>
                                          <p:attrName>style.visibility</p:attrName>
                                        </p:attrNameLst>
                                      </p:cBhvr>
                                      <p:to>
                                        <p:strVal val="visible"/>
                                      </p:to>
                                    </p:set>
                                    <p:animEffect transition="in" filter="wipe(left)">
                                      <p:cBhvr>
                                        <p:cTn id="27" dur="500"/>
                                        <p:tgtEl>
                                          <p:spTgt spid="3758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5820"/>
                                        </p:tgtEl>
                                        <p:attrNameLst>
                                          <p:attrName>style.visibility</p:attrName>
                                        </p:attrNameLst>
                                      </p:cBhvr>
                                      <p:to>
                                        <p:strVal val="visible"/>
                                      </p:to>
                                    </p:set>
                                    <p:animEffect transition="in" filter="wipe(left)">
                                      <p:cBhvr>
                                        <p:cTn id="32" dur="1000"/>
                                        <p:tgtEl>
                                          <p:spTgt spid="37582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75821"/>
                                        </p:tgtEl>
                                        <p:attrNameLst>
                                          <p:attrName>style.visibility</p:attrName>
                                        </p:attrNameLst>
                                      </p:cBhvr>
                                      <p:to>
                                        <p:strVal val="visible"/>
                                      </p:to>
                                    </p:set>
                                    <p:animEffect transition="in" filter="wipe(left)">
                                      <p:cBhvr>
                                        <p:cTn id="35" dur="1000"/>
                                        <p:tgtEl>
                                          <p:spTgt spid="37582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75824"/>
                                        </p:tgtEl>
                                        <p:attrNameLst>
                                          <p:attrName>style.visibility</p:attrName>
                                        </p:attrNameLst>
                                      </p:cBhvr>
                                      <p:to>
                                        <p:strVal val="visible"/>
                                      </p:to>
                                    </p:set>
                                    <p:animEffect transition="in" filter="wipe(left)">
                                      <p:cBhvr>
                                        <p:cTn id="40" dur="1000"/>
                                        <p:tgtEl>
                                          <p:spTgt spid="37582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75827"/>
                                        </p:tgtEl>
                                        <p:attrNameLst>
                                          <p:attrName>style.visibility</p:attrName>
                                        </p:attrNameLst>
                                      </p:cBhvr>
                                      <p:to>
                                        <p:strVal val="visible"/>
                                      </p:to>
                                    </p:set>
                                    <p:animEffect transition="in" filter="wipe(left)">
                                      <p:cBhvr>
                                        <p:cTn id="45" dur="500"/>
                                        <p:tgtEl>
                                          <p:spTgt spid="37582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75813"/>
                                        </p:tgtEl>
                                        <p:attrNameLst>
                                          <p:attrName>style.visibility</p:attrName>
                                        </p:attrNameLst>
                                      </p:cBhvr>
                                      <p:to>
                                        <p:strVal val="visible"/>
                                      </p:to>
                                    </p:set>
                                    <p:animEffect transition="in" filter="wipe(left)">
                                      <p:cBhvr>
                                        <p:cTn id="50" dur="500"/>
                                        <p:tgtEl>
                                          <p:spTgt spid="37581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75814"/>
                                        </p:tgtEl>
                                        <p:attrNameLst>
                                          <p:attrName>style.visibility</p:attrName>
                                        </p:attrNameLst>
                                      </p:cBhvr>
                                      <p:to>
                                        <p:strVal val="visible"/>
                                      </p:to>
                                    </p:set>
                                    <p:animEffect transition="in" filter="wipe(left)">
                                      <p:cBhvr>
                                        <p:cTn id="55" dur="500"/>
                                        <p:tgtEl>
                                          <p:spTgt spid="37581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75817"/>
                                        </p:tgtEl>
                                        <p:attrNameLst>
                                          <p:attrName>style.visibility</p:attrName>
                                        </p:attrNameLst>
                                      </p:cBhvr>
                                      <p:to>
                                        <p:strVal val="visible"/>
                                      </p:to>
                                    </p:set>
                                    <p:animEffect transition="in" filter="wipe(left)">
                                      <p:cBhvr>
                                        <p:cTn id="60" dur="500"/>
                                        <p:tgtEl>
                                          <p:spTgt spid="37581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75823"/>
                                        </p:tgtEl>
                                        <p:attrNameLst>
                                          <p:attrName>style.visibility</p:attrName>
                                        </p:attrNameLst>
                                      </p:cBhvr>
                                      <p:to>
                                        <p:strVal val="visible"/>
                                      </p:to>
                                    </p:set>
                                    <p:animEffect transition="in" filter="wipe(left)">
                                      <p:cBhvr>
                                        <p:cTn id="65" dur="1000"/>
                                        <p:tgtEl>
                                          <p:spTgt spid="375823"/>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75822"/>
                                        </p:tgtEl>
                                        <p:attrNameLst>
                                          <p:attrName>style.visibility</p:attrName>
                                        </p:attrNameLst>
                                      </p:cBhvr>
                                      <p:to>
                                        <p:strVal val="visible"/>
                                      </p:to>
                                    </p:set>
                                    <p:animEffect transition="in" filter="wipe(left)">
                                      <p:cBhvr>
                                        <p:cTn id="68" dur="1000"/>
                                        <p:tgtEl>
                                          <p:spTgt spid="37582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75825"/>
                                        </p:tgtEl>
                                        <p:attrNameLst>
                                          <p:attrName>style.visibility</p:attrName>
                                        </p:attrNameLst>
                                      </p:cBhvr>
                                      <p:to>
                                        <p:strVal val="visible"/>
                                      </p:to>
                                    </p:set>
                                    <p:animEffect transition="in" filter="wipe(left)">
                                      <p:cBhvr>
                                        <p:cTn id="73" dur="1000"/>
                                        <p:tgtEl>
                                          <p:spTgt spid="37582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nodeType="clickEffect">
                                  <p:stCondLst>
                                    <p:cond delay="0"/>
                                  </p:stCondLst>
                                  <p:childTnLst>
                                    <p:set>
                                      <p:cBhvr>
                                        <p:cTn id="77" dur="1" fill="hold">
                                          <p:stCondLst>
                                            <p:cond delay="0"/>
                                          </p:stCondLst>
                                        </p:cTn>
                                        <p:tgtEl>
                                          <p:spTgt spid="375851"/>
                                        </p:tgtEl>
                                        <p:attrNameLst>
                                          <p:attrName>style.visibility</p:attrName>
                                        </p:attrNameLst>
                                      </p:cBhvr>
                                      <p:to>
                                        <p:strVal val="visible"/>
                                      </p:to>
                                    </p:set>
                                    <p:anim calcmode="lin" valueType="num">
                                      <p:cBhvr additive="base">
                                        <p:cTn id="78" dur="500" fill="hold"/>
                                        <p:tgtEl>
                                          <p:spTgt spid="375851"/>
                                        </p:tgtEl>
                                        <p:attrNameLst>
                                          <p:attrName>ppt_x</p:attrName>
                                        </p:attrNameLst>
                                      </p:cBhvr>
                                      <p:tavLst>
                                        <p:tav tm="0">
                                          <p:val>
                                            <p:strVal val="#ppt_x"/>
                                          </p:val>
                                        </p:tav>
                                        <p:tav tm="100000">
                                          <p:val>
                                            <p:strVal val="#ppt_x"/>
                                          </p:val>
                                        </p:tav>
                                      </p:tavLst>
                                    </p:anim>
                                    <p:anim calcmode="lin" valueType="num">
                                      <p:cBhvr additive="base">
                                        <p:cTn id="79" dur="500" fill="hold"/>
                                        <p:tgtEl>
                                          <p:spTgt spid="375851"/>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75831"/>
                                        </p:tgtEl>
                                        <p:attrNameLst>
                                          <p:attrName>style.visibility</p:attrName>
                                        </p:attrNameLst>
                                      </p:cBhvr>
                                      <p:to>
                                        <p:strVal val="visible"/>
                                      </p:to>
                                    </p:set>
                                    <p:animEffect transition="in" filter="dissolve">
                                      <p:cBhvr>
                                        <p:cTn id="84" dur="500"/>
                                        <p:tgtEl>
                                          <p:spTgt spid="37583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375832"/>
                                        </p:tgtEl>
                                        <p:attrNameLst>
                                          <p:attrName>style.visibility</p:attrName>
                                        </p:attrNameLst>
                                      </p:cBhvr>
                                      <p:to>
                                        <p:strVal val="visible"/>
                                      </p:to>
                                    </p:set>
                                    <p:animEffect transition="in" filter="dissolve">
                                      <p:cBhvr>
                                        <p:cTn id="89" dur="500"/>
                                        <p:tgtEl>
                                          <p:spTgt spid="375832"/>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75833"/>
                                        </p:tgtEl>
                                        <p:attrNameLst>
                                          <p:attrName>style.visibility</p:attrName>
                                        </p:attrNameLst>
                                      </p:cBhvr>
                                      <p:to>
                                        <p:strVal val="visible"/>
                                      </p:to>
                                    </p:set>
                                    <p:animEffect transition="in" filter="dissolve">
                                      <p:cBhvr>
                                        <p:cTn id="92" dur="500"/>
                                        <p:tgtEl>
                                          <p:spTgt spid="37583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nodeType="clickEffect">
                                  <p:stCondLst>
                                    <p:cond delay="0"/>
                                  </p:stCondLst>
                                  <p:childTnLst>
                                    <p:set>
                                      <p:cBhvr>
                                        <p:cTn id="96" dur="1" fill="hold">
                                          <p:stCondLst>
                                            <p:cond delay="0"/>
                                          </p:stCondLst>
                                        </p:cTn>
                                        <p:tgtEl>
                                          <p:spTgt spid="375849"/>
                                        </p:tgtEl>
                                        <p:attrNameLst>
                                          <p:attrName>style.visibility</p:attrName>
                                        </p:attrNameLst>
                                      </p:cBhvr>
                                      <p:to>
                                        <p:strVal val="visible"/>
                                      </p:to>
                                    </p:set>
                                    <p:animEffect transition="in" filter="dissolve">
                                      <p:cBhvr>
                                        <p:cTn id="97" dur="500"/>
                                        <p:tgtEl>
                                          <p:spTgt spid="37584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375850"/>
                                        </p:tgtEl>
                                        <p:attrNameLst>
                                          <p:attrName>style.visibility</p:attrName>
                                        </p:attrNameLst>
                                      </p:cBhvr>
                                      <p:to>
                                        <p:strVal val="visible"/>
                                      </p:to>
                                    </p:set>
                                    <p:animEffect transition="in" filter="dissolve">
                                      <p:cBhvr>
                                        <p:cTn id="102" dur="500"/>
                                        <p:tgtEl>
                                          <p:spTgt spid="37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2" grpId="0" animBg="1"/>
      <p:bldP spid="375813" grpId="0" animBg="1"/>
      <p:bldP spid="375814" grpId="0" animBg="1"/>
      <p:bldP spid="375815" grpId="0" animBg="1"/>
      <p:bldP spid="375816" grpId="0" animBg="1"/>
      <p:bldP spid="375817" grpId="0" animBg="1"/>
      <p:bldP spid="375818" grpId="0" animBg="1"/>
      <p:bldP spid="375819" grpId="0" autoUpdateAnimBg="0"/>
      <p:bldP spid="375820" grpId="0" animBg="1"/>
      <p:bldP spid="375821" grpId="0" animBg="1"/>
      <p:bldP spid="375822" grpId="0" animBg="1"/>
      <p:bldP spid="375823" grpId="0" animBg="1"/>
      <p:bldP spid="375824" grpId="0"/>
      <p:bldP spid="375825" grpId="0"/>
      <p:bldP spid="375827" grpId="0" autoUpdateAnimBg="0"/>
      <p:bldP spid="375831" grpId="0" animBg="1"/>
      <p:bldP spid="375832" grpId="0" animBg="1"/>
      <p:bldP spid="3758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激光</a:t>
            </a:r>
          </a:p>
        </p:txBody>
      </p:sp>
      <p:grpSp>
        <p:nvGrpSpPr>
          <p:cNvPr id="64515" name="Group 28"/>
          <p:cNvGrpSpPr>
            <a:grpSpLocks/>
          </p:cNvGrpSpPr>
          <p:nvPr/>
        </p:nvGrpSpPr>
        <p:grpSpPr bwMode="auto">
          <a:xfrm>
            <a:off x="3810000" y="1273175"/>
            <a:ext cx="4953000" cy="2895600"/>
            <a:chOff x="1680" y="384"/>
            <a:chExt cx="3120" cy="1824"/>
          </a:xfrm>
        </p:grpSpPr>
        <p:grpSp>
          <p:nvGrpSpPr>
            <p:cNvPr id="64518" name="Group 29"/>
            <p:cNvGrpSpPr>
              <a:grpSpLocks/>
            </p:cNvGrpSpPr>
            <p:nvPr/>
          </p:nvGrpSpPr>
          <p:grpSpPr bwMode="auto">
            <a:xfrm>
              <a:off x="1680" y="384"/>
              <a:ext cx="2036" cy="1824"/>
              <a:chOff x="3120" y="1344"/>
              <a:chExt cx="2036" cy="1824"/>
            </a:xfrm>
          </p:grpSpPr>
          <p:grpSp>
            <p:nvGrpSpPr>
              <p:cNvPr id="64520" name="Group 30"/>
              <p:cNvGrpSpPr>
                <a:grpSpLocks/>
              </p:cNvGrpSpPr>
              <p:nvPr/>
            </p:nvGrpSpPr>
            <p:grpSpPr bwMode="auto">
              <a:xfrm>
                <a:off x="3120" y="1344"/>
                <a:ext cx="1113" cy="768"/>
                <a:chOff x="2976" y="1536"/>
                <a:chExt cx="1113" cy="768"/>
              </a:xfrm>
            </p:grpSpPr>
            <p:sp>
              <p:nvSpPr>
                <p:cNvPr id="64529" name="Text Box 31"/>
                <p:cNvSpPr txBox="1">
                  <a:spLocks noChangeArrowheads="1"/>
                </p:cNvSpPr>
                <p:nvPr/>
              </p:nvSpPr>
              <p:spPr bwMode="auto">
                <a:xfrm>
                  <a:off x="3504" y="1536"/>
                  <a:ext cx="17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000" b="1" i="1">
                      <a:latin typeface="Times New Roman" panose="02020603050405020304" pitchFamily="18" charset="0"/>
                      <a:ea typeface="宋体" panose="02010600030101010101" pitchFamily="2" charset="-122"/>
                    </a:rPr>
                    <a:t>I</a:t>
                  </a:r>
                  <a:endParaRPr kumimoji="1" lang="en-US" altLang="zh-CN" sz="2400">
                    <a:latin typeface="Times New Roman" panose="02020603050405020304" pitchFamily="18" charset="0"/>
                    <a:ea typeface="宋体" panose="02010600030101010101" pitchFamily="2" charset="-122"/>
                  </a:endParaRPr>
                </a:p>
              </p:txBody>
            </p:sp>
            <p:grpSp>
              <p:nvGrpSpPr>
                <p:cNvPr id="64530" name="Group 32"/>
                <p:cNvGrpSpPr>
                  <a:grpSpLocks/>
                </p:cNvGrpSpPr>
                <p:nvPr/>
              </p:nvGrpSpPr>
              <p:grpSpPr bwMode="auto">
                <a:xfrm>
                  <a:off x="2976" y="1680"/>
                  <a:ext cx="1113" cy="624"/>
                  <a:chOff x="3024" y="1728"/>
                  <a:chExt cx="1113" cy="624"/>
                </a:xfrm>
              </p:grpSpPr>
              <p:grpSp>
                <p:nvGrpSpPr>
                  <p:cNvPr id="64531" name="Group 33"/>
                  <p:cNvGrpSpPr>
                    <a:grpSpLocks/>
                  </p:cNvGrpSpPr>
                  <p:nvPr/>
                </p:nvGrpSpPr>
                <p:grpSpPr bwMode="auto">
                  <a:xfrm>
                    <a:off x="3024" y="1728"/>
                    <a:ext cx="912" cy="624"/>
                    <a:chOff x="2064" y="864"/>
                    <a:chExt cx="1008" cy="768"/>
                  </a:xfrm>
                </p:grpSpPr>
                <p:sp>
                  <p:nvSpPr>
                    <p:cNvPr id="64535" name="Line 34"/>
                    <p:cNvSpPr>
                      <a:spLocks noChangeShapeType="1"/>
                    </p:cNvSpPr>
                    <p:nvPr/>
                  </p:nvSpPr>
                  <p:spPr bwMode="auto">
                    <a:xfrm>
                      <a:off x="2064" y="1632"/>
                      <a:ext cx="100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6" name="Line 35"/>
                    <p:cNvSpPr>
                      <a:spLocks noChangeShapeType="1"/>
                    </p:cNvSpPr>
                    <p:nvPr/>
                  </p:nvSpPr>
                  <p:spPr bwMode="auto">
                    <a:xfrm flipV="1">
                      <a:off x="2592" y="864"/>
                      <a:ext cx="0" cy="76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7" name="Freeform 36"/>
                    <p:cNvSpPr>
                      <a:spLocks/>
                    </p:cNvSpPr>
                    <p:nvPr/>
                  </p:nvSpPr>
                  <p:spPr bwMode="auto">
                    <a:xfrm>
                      <a:off x="2304" y="1104"/>
                      <a:ext cx="576" cy="528"/>
                    </a:xfrm>
                    <a:custGeom>
                      <a:avLst/>
                      <a:gdLst>
                        <a:gd name="T0" fmla="*/ 0 w 3216"/>
                        <a:gd name="T1" fmla="*/ 6 h 1288"/>
                        <a:gd name="T2" fmla="*/ 0 w 3216"/>
                        <a:gd name="T3" fmla="*/ 5 h 1288"/>
                        <a:gd name="T4" fmla="*/ 0 w 3216"/>
                        <a:gd name="T5" fmla="*/ 1 h 1288"/>
                        <a:gd name="T6" fmla="*/ 0 w 3216"/>
                        <a:gd name="T7" fmla="*/ 1 h 1288"/>
                        <a:gd name="T8" fmla="*/ 0 w 3216"/>
                        <a:gd name="T9" fmla="*/ 5 h 1288"/>
                        <a:gd name="T10" fmla="*/ 0 w 3216"/>
                        <a:gd name="T11" fmla="*/ 6 h 12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16" h="1288">
                          <a:moveTo>
                            <a:pt x="0" y="1288"/>
                          </a:moveTo>
                          <a:cubicBezTo>
                            <a:pt x="112" y="1284"/>
                            <a:pt x="224" y="1280"/>
                            <a:pt x="432" y="1096"/>
                          </a:cubicBezTo>
                          <a:cubicBezTo>
                            <a:pt x="640" y="912"/>
                            <a:pt x="992" y="344"/>
                            <a:pt x="1248" y="184"/>
                          </a:cubicBezTo>
                          <a:cubicBezTo>
                            <a:pt x="1504" y="24"/>
                            <a:pt x="1720" y="0"/>
                            <a:pt x="1968" y="136"/>
                          </a:cubicBezTo>
                          <a:cubicBezTo>
                            <a:pt x="2216" y="272"/>
                            <a:pt x="2528" y="808"/>
                            <a:pt x="2736" y="1000"/>
                          </a:cubicBezTo>
                          <a:cubicBezTo>
                            <a:pt x="2944" y="1192"/>
                            <a:pt x="3080" y="1240"/>
                            <a:pt x="3216" y="1288"/>
                          </a:cubicBezTo>
                        </a:path>
                      </a:pathLst>
                    </a:custGeom>
                    <a:noFill/>
                    <a:ln w="57150" cmpd="sng">
                      <a:solidFill>
                        <a:srgbClr val="FF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4538" name="Line 37"/>
                    <p:cNvSpPr>
                      <a:spLocks noChangeShapeType="1"/>
                    </p:cNvSpPr>
                    <p:nvPr/>
                  </p:nvSpPr>
                  <p:spPr bwMode="auto">
                    <a:xfrm>
                      <a:off x="2256" y="1632"/>
                      <a:ext cx="19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9" name="Line 38"/>
                    <p:cNvSpPr>
                      <a:spLocks noChangeShapeType="1"/>
                    </p:cNvSpPr>
                    <p:nvPr/>
                  </p:nvSpPr>
                  <p:spPr bwMode="auto">
                    <a:xfrm>
                      <a:off x="2832" y="1632"/>
                      <a:ext cx="144"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4532" name="Group 39"/>
                  <p:cNvGrpSpPr>
                    <a:grpSpLocks/>
                  </p:cNvGrpSpPr>
                  <p:nvPr/>
                </p:nvGrpSpPr>
                <p:grpSpPr bwMode="auto">
                  <a:xfrm>
                    <a:off x="3936" y="2064"/>
                    <a:ext cx="201" cy="288"/>
                    <a:chOff x="3936" y="2160"/>
                    <a:chExt cx="201" cy="288"/>
                  </a:xfrm>
                </p:grpSpPr>
                <p:sp>
                  <p:nvSpPr>
                    <p:cNvPr id="64533" name="Text Box 40"/>
                    <p:cNvSpPr txBox="1">
                      <a:spLocks noChangeArrowheads="1"/>
                    </p:cNvSpPr>
                    <p:nvPr/>
                  </p:nvSpPr>
                  <p:spPr bwMode="auto">
                    <a:xfrm>
                      <a:off x="3936" y="2160"/>
                      <a:ext cx="20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i="1">
                          <a:latin typeface="Times New Roman" panose="02020603050405020304" pitchFamily="18" charset="0"/>
                          <a:ea typeface="宋体" panose="02010600030101010101" pitchFamily="2" charset="-122"/>
                        </a:rPr>
                        <a:t>x</a:t>
                      </a:r>
                      <a:endParaRPr kumimoji="1" lang="en-US" altLang="zh-CN" sz="2400">
                        <a:latin typeface="Times New Roman" panose="02020603050405020304" pitchFamily="18" charset="0"/>
                        <a:ea typeface="宋体" panose="02010600030101010101" pitchFamily="2" charset="-122"/>
                      </a:endParaRPr>
                    </a:p>
                  </p:txBody>
                </p:sp>
                <p:sp>
                  <p:nvSpPr>
                    <p:cNvPr id="64534" name="Line 41"/>
                    <p:cNvSpPr>
                      <a:spLocks noChangeShapeType="1"/>
                    </p:cNvSpPr>
                    <p:nvPr/>
                  </p:nvSpPr>
                  <p:spPr bwMode="auto">
                    <a:xfrm>
                      <a:off x="3936" y="2448"/>
                      <a:ext cx="14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grpSp>
            <p:nvGrpSpPr>
              <p:cNvPr id="64521" name="Group 42"/>
              <p:cNvGrpSpPr>
                <a:grpSpLocks/>
              </p:cNvGrpSpPr>
              <p:nvPr/>
            </p:nvGrpSpPr>
            <p:grpSpPr bwMode="auto">
              <a:xfrm>
                <a:off x="4368" y="2160"/>
                <a:ext cx="788" cy="1008"/>
                <a:chOff x="4368" y="2160"/>
                <a:chExt cx="788" cy="1008"/>
              </a:xfrm>
            </p:grpSpPr>
            <p:grpSp>
              <p:nvGrpSpPr>
                <p:cNvPr id="64523" name="Group 43"/>
                <p:cNvGrpSpPr>
                  <a:grpSpLocks/>
                </p:cNvGrpSpPr>
                <p:nvPr/>
              </p:nvGrpSpPr>
              <p:grpSpPr bwMode="auto">
                <a:xfrm>
                  <a:off x="4368" y="2208"/>
                  <a:ext cx="788" cy="738"/>
                  <a:chOff x="4368" y="2208"/>
                  <a:chExt cx="788" cy="738"/>
                </a:xfrm>
              </p:grpSpPr>
              <p:sp>
                <p:nvSpPr>
                  <p:cNvPr id="64525" name="Line 44"/>
                  <p:cNvSpPr>
                    <a:spLocks noChangeShapeType="1"/>
                  </p:cNvSpPr>
                  <p:nvPr/>
                </p:nvSpPr>
                <p:spPr bwMode="auto">
                  <a:xfrm rot="5389940" flipV="1">
                    <a:off x="4704" y="2349"/>
                    <a:ext cx="0" cy="6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26" name="Freeform 45"/>
                  <p:cNvSpPr>
                    <a:spLocks/>
                  </p:cNvSpPr>
                  <p:nvPr/>
                </p:nvSpPr>
                <p:spPr bwMode="auto">
                  <a:xfrm rot="5389940">
                    <a:off x="4338" y="2455"/>
                    <a:ext cx="521" cy="462"/>
                  </a:xfrm>
                  <a:custGeom>
                    <a:avLst/>
                    <a:gdLst>
                      <a:gd name="T0" fmla="*/ 0 w 3216"/>
                      <a:gd name="T1" fmla="*/ 3 h 1288"/>
                      <a:gd name="T2" fmla="*/ 0 w 3216"/>
                      <a:gd name="T3" fmla="*/ 2 h 1288"/>
                      <a:gd name="T4" fmla="*/ 0 w 3216"/>
                      <a:gd name="T5" fmla="*/ 0 h 1288"/>
                      <a:gd name="T6" fmla="*/ 0 w 3216"/>
                      <a:gd name="T7" fmla="*/ 0 h 1288"/>
                      <a:gd name="T8" fmla="*/ 0 w 3216"/>
                      <a:gd name="T9" fmla="*/ 2 h 1288"/>
                      <a:gd name="T10" fmla="*/ 0 w 3216"/>
                      <a:gd name="T11" fmla="*/ 3 h 12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16" h="1288">
                        <a:moveTo>
                          <a:pt x="0" y="1288"/>
                        </a:moveTo>
                        <a:cubicBezTo>
                          <a:pt x="112" y="1284"/>
                          <a:pt x="224" y="1280"/>
                          <a:pt x="432" y="1096"/>
                        </a:cubicBezTo>
                        <a:cubicBezTo>
                          <a:pt x="640" y="912"/>
                          <a:pt x="992" y="344"/>
                          <a:pt x="1248" y="184"/>
                        </a:cubicBezTo>
                        <a:cubicBezTo>
                          <a:pt x="1504" y="24"/>
                          <a:pt x="1720" y="0"/>
                          <a:pt x="1968" y="136"/>
                        </a:cubicBezTo>
                        <a:cubicBezTo>
                          <a:pt x="2216" y="272"/>
                          <a:pt x="2528" y="808"/>
                          <a:pt x="2736" y="1000"/>
                        </a:cubicBezTo>
                        <a:cubicBezTo>
                          <a:pt x="2944" y="1192"/>
                          <a:pt x="3080" y="1240"/>
                          <a:pt x="3216" y="1288"/>
                        </a:cubicBezTo>
                      </a:path>
                    </a:pathLst>
                  </a:custGeom>
                  <a:noFill/>
                  <a:ln w="57150" cmpd="sng">
                    <a:solidFill>
                      <a:srgbClr val="FF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64527" name="Text Box 46"/>
                  <p:cNvSpPr txBox="1">
                    <a:spLocks noChangeArrowheads="1"/>
                  </p:cNvSpPr>
                  <p:nvPr/>
                </p:nvSpPr>
                <p:spPr bwMode="auto">
                  <a:xfrm>
                    <a:off x="4416" y="2208"/>
                    <a:ext cx="308" cy="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000" b="1" i="1">
                        <a:latin typeface="Times New Roman" panose="02020603050405020304" pitchFamily="18" charset="0"/>
                        <a:ea typeface="宋体" panose="02010600030101010101" pitchFamily="2" charset="-122"/>
                      </a:rPr>
                      <a:t>y</a:t>
                    </a:r>
                    <a:endParaRPr kumimoji="1" lang="en-US" altLang="zh-CN" sz="2400">
                      <a:latin typeface="Times New Roman" panose="02020603050405020304" pitchFamily="18" charset="0"/>
                      <a:ea typeface="宋体" panose="02010600030101010101" pitchFamily="2" charset="-122"/>
                    </a:endParaRPr>
                  </a:p>
                </p:txBody>
              </p:sp>
              <p:sp>
                <p:nvSpPr>
                  <p:cNvPr id="64528" name="Text Box 47"/>
                  <p:cNvSpPr txBox="1">
                    <a:spLocks noChangeArrowheads="1"/>
                  </p:cNvSpPr>
                  <p:nvPr/>
                </p:nvSpPr>
                <p:spPr bwMode="auto">
                  <a:xfrm>
                    <a:off x="4848" y="2784"/>
                    <a:ext cx="308" cy="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000" b="1" i="1">
                        <a:latin typeface="Times New Roman" panose="02020603050405020304" pitchFamily="18" charset="0"/>
                        <a:ea typeface="宋体" panose="02010600030101010101" pitchFamily="2" charset="-122"/>
                      </a:rPr>
                      <a:t>I</a:t>
                    </a:r>
                    <a:endParaRPr kumimoji="1" lang="en-US" altLang="zh-CN" sz="2400">
                      <a:latin typeface="Times New Roman" panose="02020603050405020304" pitchFamily="18" charset="0"/>
                      <a:ea typeface="宋体" panose="02010600030101010101" pitchFamily="2" charset="-122"/>
                    </a:endParaRPr>
                  </a:p>
                </p:txBody>
              </p:sp>
            </p:grpSp>
            <p:sp>
              <p:nvSpPr>
                <p:cNvPr id="64524" name="Line 48"/>
                <p:cNvSpPr>
                  <a:spLocks noChangeShapeType="1"/>
                </p:cNvSpPr>
                <p:nvPr/>
              </p:nvSpPr>
              <p:spPr bwMode="auto">
                <a:xfrm flipV="1">
                  <a:off x="4368" y="2160"/>
                  <a:ext cx="0" cy="100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64522" name="Picture 49" descr="b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 y="2352"/>
                <a:ext cx="65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519" name="Text Box 50"/>
            <p:cNvSpPr txBox="1">
              <a:spLocks noChangeArrowheads="1"/>
            </p:cNvSpPr>
            <p:nvPr/>
          </p:nvSpPr>
          <p:spPr bwMode="auto">
            <a:xfrm>
              <a:off x="3936" y="1056"/>
              <a:ext cx="864"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en-US" altLang="zh-CN" b="1">
                  <a:latin typeface="Times New Roman" panose="02020603050405020304" pitchFamily="18" charset="0"/>
                  <a:ea typeface="幼圆" panose="02010509060101010101" pitchFamily="49" charset="-122"/>
                </a:rPr>
                <a:t>TEM</a:t>
              </a:r>
              <a:r>
                <a:rPr kumimoji="1" lang="en-US" altLang="zh-CN" b="1" baseline="-25000">
                  <a:latin typeface="Times New Roman" panose="02020603050405020304" pitchFamily="18" charset="0"/>
                  <a:ea typeface="幼圆" panose="02010509060101010101" pitchFamily="49" charset="-122"/>
                </a:rPr>
                <a:t>00</a:t>
              </a:r>
              <a:endParaRPr kumimoji="1" lang="en-US" altLang="zh-CN" b="1">
                <a:latin typeface="Times New Roman" panose="02020603050405020304" pitchFamily="18" charset="0"/>
                <a:ea typeface="幼圆" panose="02010509060101010101" pitchFamily="49" charset="-122"/>
              </a:endParaRPr>
            </a:p>
          </p:txBody>
        </p:sp>
      </p:grpSp>
      <p:graphicFrame>
        <p:nvGraphicFramePr>
          <p:cNvPr id="454707" name="Object 51"/>
          <p:cNvGraphicFramePr>
            <a:graphicFrameLocks noChangeAspect="1"/>
          </p:cNvGraphicFramePr>
          <p:nvPr/>
        </p:nvGraphicFramePr>
        <p:xfrm>
          <a:off x="358775" y="4700588"/>
          <a:ext cx="8404225" cy="1127125"/>
        </p:xfrm>
        <a:graphic>
          <a:graphicData uri="http://schemas.openxmlformats.org/presentationml/2006/ole">
            <mc:AlternateContent xmlns:mc="http://schemas.openxmlformats.org/markup-compatibility/2006">
              <mc:Choice xmlns:v="urn:schemas-microsoft-com:vml" Requires="v">
                <p:oleObj spid="_x0000_s338951" name="Equation" r:id="rId4" imgW="3975100" imgH="533400" progId="Equation.DSMT4">
                  <p:embed/>
                </p:oleObj>
              </mc:Choice>
              <mc:Fallback>
                <p:oleObj name="Equation" r:id="rId4" imgW="3975100" imgH="533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75" y="4700588"/>
                        <a:ext cx="8404225" cy="11271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4517" name="Picture 8" descr="C:\Users\DLY\AppData\Local\Temp\msohtmlclip1\02\clip_image0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8" y="1371600"/>
            <a:ext cx="383063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7938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4707"/>
                                        </p:tgtEl>
                                        <p:attrNameLst>
                                          <p:attrName>style.visibility</p:attrName>
                                        </p:attrNameLst>
                                      </p:cBhvr>
                                      <p:to>
                                        <p:strVal val="visible"/>
                                      </p:to>
                                    </p:set>
                                    <p:animEffect transition="in" filter="blinds(horizontal)">
                                      <p:cBhvr>
                                        <p:cTn id="7" dur="500"/>
                                        <p:tgtEl>
                                          <p:spTgt spid="454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body" idx="1"/>
          </p:nvPr>
        </p:nvSpPr>
        <p:spPr>
          <a:xfrm>
            <a:off x="228600" y="1219200"/>
            <a:ext cx="8763000" cy="1295400"/>
          </a:xfrm>
        </p:spPr>
        <p:txBody>
          <a:bodyPr/>
          <a:lstStyle/>
          <a:p>
            <a:pPr marL="449263" indent="-449263">
              <a:lnSpc>
                <a:spcPct val="125000"/>
              </a:lnSpc>
              <a:spcBef>
                <a:spcPct val="0"/>
              </a:spcBef>
              <a:buFont typeface="Wingdings" panose="05000000000000000000" pitchFamily="2" charset="2"/>
              <a:buNone/>
              <a:tabLst>
                <a:tab pos="1079500" algn="l"/>
              </a:tabLst>
            </a:pPr>
            <a:r>
              <a:rPr lang="zh-CN" altLang="en-US" sz="3200" b="1" dirty="0">
                <a:solidFill>
                  <a:srgbClr val="FF0000"/>
                </a:solidFill>
                <a:ea typeface="华文新魏" panose="02010800040101010101" pitchFamily="2" charset="-122"/>
              </a:rPr>
              <a:t>定义：</a:t>
            </a:r>
            <a:r>
              <a:rPr lang="zh-CN" altLang="en-US" dirty="0">
                <a:ea typeface="宋体" panose="02010600030101010101" pitchFamily="2" charset="-122"/>
              </a:rPr>
              <a:t>以调制信号去改变激光的振幅，使其振幅按</a:t>
            </a:r>
          </a:p>
          <a:p>
            <a:pPr marL="449263" indent="-449263">
              <a:lnSpc>
                <a:spcPct val="125000"/>
              </a:lnSpc>
              <a:spcBef>
                <a:spcPct val="0"/>
              </a:spcBef>
              <a:buFont typeface="Wingdings" panose="05000000000000000000" pitchFamily="2" charset="2"/>
              <a:buNone/>
              <a:tabLst>
                <a:tab pos="1079500" algn="l"/>
              </a:tabLst>
            </a:pPr>
            <a:r>
              <a:rPr lang="zh-CN" altLang="en-US" dirty="0">
                <a:ea typeface="宋体" panose="02010600030101010101" pitchFamily="2" charset="-122"/>
              </a:rPr>
              <a:t>           调制信号的规律变化</a:t>
            </a:r>
            <a:r>
              <a:rPr lang="zh-CN" altLang="en-US" sz="2000" dirty="0">
                <a:ea typeface="宋体" panose="02010600030101010101" pitchFamily="2" charset="-122"/>
              </a:rPr>
              <a:t>		</a:t>
            </a:r>
          </a:p>
        </p:txBody>
      </p:sp>
      <p:sp>
        <p:nvSpPr>
          <p:cNvPr id="470019" name="Rectangle 3"/>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70021" name="Rectangle 5"/>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70023" name="Rectangle 7"/>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70024" name="Object 8"/>
          <p:cNvGraphicFramePr>
            <a:graphicFrameLocks noChangeAspect="1"/>
          </p:cNvGraphicFramePr>
          <p:nvPr/>
        </p:nvGraphicFramePr>
        <p:xfrm>
          <a:off x="1493838" y="4537075"/>
          <a:ext cx="2649537" cy="552450"/>
        </p:xfrm>
        <a:graphic>
          <a:graphicData uri="http://schemas.openxmlformats.org/presentationml/2006/ole">
            <mc:AlternateContent xmlns:mc="http://schemas.openxmlformats.org/markup-compatibility/2006">
              <mc:Choice xmlns:v="urn:schemas-microsoft-com:vml" Requires="v">
                <p:oleObj spid="_x0000_s337957" name="Equation" r:id="rId3" imgW="1079280" imgH="228600" progId="Equation.DSMT4">
                  <p:embed/>
                </p:oleObj>
              </mc:Choice>
              <mc:Fallback>
                <p:oleObj name="Equation" r:id="rId3" imgW="10792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838" y="4537075"/>
                        <a:ext cx="2649537" cy="5524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470026" name="Object 10"/>
          <p:cNvGraphicFramePr>
            <a:graphicFrameLocks noChangeAspect="1"/>
          </p:cNvGraphicFramePr>
          <p:nvPr/>
        </p:nvGraphicFramePr>
        <p:xfrm>
          <a:off x="1493838" y="5111750"/>
          <a:ext cx="2544762" cy="527050"/>
        </p:xfrm>
        <a:graphic>
          <a:graphicData uri="http://schemas.openxmlformats.org/presentationml/2006/ole">
            <mc:AlternateContent xmlns:mc="http://schemas.openxmlformats.org/markup-compatibility/2006">
              <mc:Choice xmlns:v="urn:schemas-microsoft-com:vml" Requires="v">
                <p:oleObj spid="_x0000_s337958" name="Equation" r:id="rId5" imgW="1041120" imgH="228600" progId="Equation.DSMT4">
                  <p:embed/>
                </p:oleObj>
              </mc:Choice>
              <mc:Fallback>
                <p:oleObj name="Equation" r:id="rId5" imgW="104112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838" y="5111750"/>
                        <a:ext cx="2544762" cy="5270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470027" name="Object 11"/>
          <p:cNvGraphicFramePr>
            <a:graphicFrameLocks noChangeAspect="1"/>
          </p:cNvGraphicFramePr>
          <p:nvPr/>
        </p:nvGraphicFramePr>
        <p:xfrm>
          <a:off x="1020763" y="5664200"/>
          <a:ext cx="3644900" cy="1117600"/>
        </p:xfrm>
        <a:graphic>
          <a:graphicData uri="http://schemas.openxmlformats.org/presentationml/2006/ole">
            <mc:AlternateContent xmlns:mc="http://schemas.openxmlformats.org/markup-compatibility/2006">
              <mc:Choice xmlns:v="urn:schemas-microsoft-com:vml" Requires="v">
                <p:oleObj spid="_x0000_s337959" name="Equation" r:id="rId7" imgW="1511280" imgH="457200" progId="Equation.DSMT4">
                  <p:embed/>
                </p:oleObj>
              </mc:Choice>
              <mc:Fallback>
                <p:oleObj name="Equation" r:id="rId7" imgW="151128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763" y="5664200"/>
                        <a:ext cx="3644900" cy="11176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pic>
        <p:nvPicPr>
          <p:cNvPr id="470028" name="Picture 12" descr="图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4075113"/>
            <a:ext cx="3886200" cy="26908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70029" name="Rectangle 13"/>
          <p:cNvSpPr>
            <a:spLocks noChangeArrowheads="1"/>
          </p:cNvSpPr>
          <p:nvPr/>
        </p:nvSpPr>
        <p:spPr bwMode="auto">
          <a:xfrm>
            <a:off x="44450" y="5124450"/>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a:solidFill>
                  <a:srgbClr val="CC00CC"/>
                </a:solidFill>
                <a:latin typeface="楷体_GB2312" pitchFamily="49" charset="-122"/>
                <a:ea typeface="楷体_GB2312" pitchFamily="49" charset="-122"/>
              </a:rPr>
              <a:t>调制信号</a:t>
            </a:r>
            <a:r>
              <a:rPr lang="en-US" altLang="zh-CN" sz="2400">
                <a:solidFill>
                  <a:srgbClr val="CC00CC"/>
                </a:solidFill>
                <a:latin typeface="楷体_GB2312" pitchFamily="49" charset="-122"/>
                <a:ea typeface="楷体_GB2312" pitchFamily="49" charset="-122"/>
              </a:rPr>
              <a:t>-</a:t>
            </a:r>
          </a:p>
        </p:txBody>
      </p:sp>
      <p:sp>
        <p:nvSpPr>
          <p:cNvPr id="470030" name="Rectangle 14"/>
          <p:cNvSpPr>
            <a:spLocks noGrp="1" noChangeArrowheads="1"/>
          </p:cNvSpPr>
          <p:nvPr>
            <p:ph type="title"/>
          </p:nvPr>
        </p:nvSpPr>
        <p:spPr>
          <a:noFill/>
          <a:ln/>
        </p:spPr>
        <p:txBody>
          <a:bodyPr/>
          <a:lstStyle/>
          <a:p>
            <a:r>
              <a:rPr lang="zh-CN" altLang="en-US" sz="2400" dirty="0" smtClean="0">
                <a:ea typeface="宋体" panose="02010600030101010101" pitchFamily="2" charset="-122"/>
              </a:rPr>
              <a:t>调制</a:t>
            </a:r>
            <a:endParaRPr lang="zh-CN" altLang="en-US" sz="2400" dirty="0">
              <a:ea typeface="宋体" panose="02010600030101010101" pitchFamily="2" charset="-122"/>
            </a:endParaRPr>
          </a:p>
        </p:txBody>
      </p:sp>
      <p:grpSp>
        <p:nvGrpSpPr>
          <p:cNvPr id="470037" name="Group 21"/>
          <p:cNvGrpSpPr>
            <a:grpSpLocks/>
          </p:cNvGrpSpPr>
          <p:nvPr/>
        </p:nvGrpSpPr>
        <p:grpSpPr bwMode="auto">
          <a:xfrm>
            <a:off x="20638" y="2339975"/>
            <a:ext cx="8970962" cy="1500188"/>
            <a:chOff x="13" y="1474"/>
            <a:chExt cx="5651" cy="945"/>
          </a:xfrm>
        </p:grpSpPr>
        <p:pic>
          <p:nvPicPr>
            <p:cNvPr id="470025" name="Picture 9" descr="图1"/>
            <p:cNvPicPr>
              <a:picLocks noChangeAspect="1" noChangeArrowheads="1"/>
            </p:cNvPicPr>
            <p:nvPr/>
          </p:nvPicPr>
          <p:blipFill>
            <a:blip r:embed="rId10">
              <a:extLst>
                <a:ext uri="{28A0092B-C50C-407E-A947-70E740481C1C}">
                  <a14:useLocalDpi xmlns:a14="http://schemas.microsoft.com/office/drawing/2010/main" val="0"/>
                </a:ext>
              </a:extLst>
            </a:blip>
            <a:srcRect l="6053" t="8661" r="5315" b="18307"/>
            <a:stretch>
              <a:fillRect/>
            </a:stretch>
          </p:blipFill>
          <p:spPr bwMode="auto">
            <a:xfrm>
              <a:off x="3216" y="1474"/>
              <a:ext cx="2448" cy="94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470032" name="Group 16"/>
            <p:cNvGrpSpPr>
              <a:grpSpLocks/>
            </p:cNvGrpSpPr>
            <p:nvPr/>
          </p:nvGrpSpPr>
          <p:grpSpPr bwMode="auto">
            <a:xfrm>
              <a:off x="13" y="1728"/>
              <a:ext cx="3203" cy="361"/>
              <a:chOff x="205" y="1728"/>
              <a:chExt cx="3203" cy="361"/>
            </a:xfrm>
          </p:grpSpPr>
          <p:graphicFrame>
            <p:nvGraphicFramePr>
              <p:cNvPr id="470020" name="Object 4"/>
              <p:cNvGraphicFramePr>
                <a:graphicFrameLocks noChangeAspect="1"/>
              </p:cNvGraphicFramePr>
              <p:nvPr/>
            </p:nvGraphicFramePr>
            <p:xfrm>
              <a:off x="1104" y="1728"/>
              <a:ext cx="2304" cy="361"/>
            </p:xfrm>
            <a:graphic>
              <a:graphicData uri="http://schemas.openxmlformats.org/presentationml/2006/ole">
                <mc:AlternateContent xmlns:mc="http://schemas.openxmlformats.org/markup-compatibility/2006">
                  <mc:Choice xmlns:v="urn:schemas-microsoft-com:vml" Requires="v">
                    <p:oleObj spid="_x0000_s337960" name="Equation" r:id="rId11" imgW="1460500" imgH="228600" progId="Equation.DSMT4">
                      <p:embed/>
                    </p:oleObj>
                  </mc:Choice>
                  <mc:Fallback>
                    <p:oleObj name="Equation" r:id="rId11" imgW="14605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 y="1728"/>
                            <a:ext cx="2304" cy="361"/>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470031" name="Text Box 15"/>
              <p:cNvSpPr txBox="1">
                <a:spLocks noChangeArrowheads="1"/>
              </p:cNvSpPr>
              <p:nvPr/>
            </p:nvSpPr>
            <p:spPr bwMode="auto">
              <a:xfrm>
                <a:off x="205" y="1728"/>
                <a:ext cx="107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调制前： </a:t>
                </a:r>
              </a:p>
            </p:txBody>
          </p:sp>
        </p:grpSp>
      </p:grpSp>
      <p:grpSp>
        <p:nvGrpSpPr>
          <p:cNvPr id="470036" name="Group 20"/>
          <p:cNvGrpSpPr>
            <a:grpSpLocks/>
          </p:cNvGrpSpPr>
          <p:nvPr/>
        </p:nvGrpSpPr>
        <p:grpSpPr bwMode="auto">
          <a:xfrm>
            <a:off x="47625" y="3900488"/>
            <a:ext cx="4997450" cy="595312"/>
            <a:chOff x="30" y="2457"/>
            <a:chExt cx="3148" cy="375"/>
          </a:xfrm>
        </p:grpSpPr>
        <p:graphicFrame>
          <p:nvGraphicFramePr>
            <p:cNvPr id="470022" name="Object 6"/>
            <p:cNvGraphicFramePr>
              <a:graphicFrameLocks noChangeAspect="1"/>
            </p:cNvGraphicFramePr>
            <p:nvPr/>
          </p:nvGraphicFramePr>
          <p:xfrm>
            <a:off x="959" y="2497"/>
            <a:ext cx="2219" cy="335"/>
          </p:xfrm>
          <a:graphic>
            <a:graphicData uri="http://schemas.openxmlformats.org/presentationml/2006/ole">
              <mc:AlternateContent xmlns:mc="http://schemas.openxmlformats.org/markup-compatibility/2006">
                <mc:Choice xmlns:v="urn:schemas-microsoft-com:vml" Requires="v">
                  <p:oleObj spid="_x0000_s337961" name="Equation" r:id="rId13" imgW="1511280" imgH="228600" progId="Equation.DSMT4">
                    <p:embed/>
                  </p:oleObj>
                </mc:Choice>
                <mc:Fallback>
                  <p:oleObj name="Equation" r:id="rId13" imgW="151128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9" y="2497"/>
                          <a:ext cx="2219" cy="33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470035" name="Text Box 19"/>
            <p:cNvSpPr txBox="1">
              <a:spLocks noChangeArrowheads="1"/>
            </p:cNvSpPr>
            <p:nvPr/>
          </p:nvSpPr>
          <p:spPr bwMode="auto">
            <a:xfrm>
              <a:off x="30" y="2457"/>
              <a:ext cx="107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调制后： </a:t>
              </a:r>
            </a:p>
          </p:txBody>
        </p:sp>
      </p:grpSp>
    </p:spTree>
    <p:extLst>
      <p:ext uri="{BB962C8B-B14F-4D97-AF65-F5344CB8AC3E}">
        <p14:creationId xmlns:p14="http://schemas.microsoft.com/office/powerpoint/2010/main" val="78543352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70037"/>
                                        </p:tgtEl>
                                        <p:attrNameLst>
                                          <p:attrName>style.visibility</p:attrName>
                                        </p:attrNameLst>
                                      </p:cBhvr>
                                      <p:to>
                                        <p:strVal val="visible"/>
                                      </p:to>
                                    </p:set>
                                    <p:anim calcmode="lin" valueType="num">
                                      <p:cBhvr additive="base">
                                        <p:cTn id="7" dur="500" fill="hold"/>
                                        <p:tgtEl>
                                          <p:spTgt spid="470037"/>
                                        </p:tgtEl>
                                        <p:attrNameLst>
                                          <p:attrName>ppt_x</p:attrName>
                                        </p:attrNameLst>
                                      </p:cBhvr>
                                      <p:tavLst>
                                        <p:tav tm="0">
                                          <p:val>
                                            <p:strVal val="1+#ppt_w/2"/>
                                          </p:val>
                                        </p:tav>
                                        <p:tav tm="100000">
                                          <p:val>
                                            <p:strVal val="#ppt_x"/>
                                          </p:val>
                                        </p:tav>
                                      </p:tavLst>
                                    </p:anim>
                                    <p:anim calcmode="lin" valueType="num">
                                      <p:cBhvr additive="base">
                                        <p:cTn id="8" dur="500" fill="hold"/>
                                        <p:tgtEl>
                                          <p:spTgt spid="4700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70036"/>
                                        </p:tgtEl>
                                        <p:attrNameLst>
                                          <p:attrName>style.visibility</p:attrName>
                                        </p:attrNameLst>
                                      </p:cBhvr>
                                      <p:to>
                                        <p:strVal val="visible"/>
                                      </p:to>
                                    </p:set>
                                    <p:anim calcmode="lin" valueType="num">
                                      <p:cBhvr additive="base">
                                        <p:cTn id="13" dur="500" fill="hold"/>
                                        <p:tgtEl>
                                          <p:spTgt spid="470036"/>
                                        </p:tgtEl>
                                        <p:attrNameLst>
                                          <p:attrName>ppt_x</p:attrName>
                                        </p:attrNameLst>
                                      </p:cBhvr>
                                      <p:tavLst>
                                        <p:tav tm="0">
                                          <p:val>
                                            <p:strVal val="0-#ppt_w/2"/>
                                          </p:val>
                                        </p:tav>
                                        <p:tav tm="100000">
                                          <p:val>
                                            <p:strVal val="#ppt_x"/>
                                          </p:val>
                                        </p:tav>
                                      </p:tavLst>
                                    </p:anim>
                                    <p:anim calcmode="lin" valueType="num">
                                      <p:cBhvr additive="base">
                                        <p:cTn id="14" dur="500" fill="hold"/>
                                        <p:tgtEl>
                                          <p:spTgt spid="47003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70024"/>
                                        </p:tgtEl>
                                        <p:attrNameLst>
                                          <p:attrName>style.visibility</p:attrName>
                                        </p:attrNameLst>
                                      </p:cBhvr>
                                      <p:to>
                                        <p:strVal val="visible"/>
                                      </p:to>
                                    </p:set>
                                    <p:anim calcmode="lin" valueType="num">
                                      <p:cBhvr additive="base">
                                        <p:cTn id="19" dur="500" fill="hold"/>
                                        <p:tgtEl>
                                          <p:spTgt spid="470024"/>
                                        </p:tgtEl>
                                        <p:attrNameLst>
                                          <p:attrName>ppt_x</p:attrName>
                                        </p:attrNameLst>
                                      </p:cBhvr>
                                      <p:tavLst>
                                        <p:tav tm="0">
                                          <p:val>
                                            <p:strVal val="0-#ppt_w/2"/>
                                          </p:val>
                                        </p:tav>
                                        <p:tav tm="100000">
                                          <p:val>
                                            <p:strVal val="#ppt_x"/>
                                          </p:val>
                                        </p:tav>
                                      </p:tavLst>
                                    </p:anim>
                                    <p:anim calcmode="lin" valueType="num">
                                      <p:cBhvr additive="base">
                                        <p:cTn id="20" dur="500" fill="hold"/>
                                        <p:tgtEl>
                                          <p:spTgt spid="47002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70026"/>
                                        </p:tgtEl>
                                        <p:attrNameLst>
                                          <p:attrName>style.visibility</p:attrName>
                                        </p:attrNameLst>
                                      </p:cBhvr>
                                      <p:to>
                                        <p:strVal val="visible"/>
                                      </p:to>
                                    </p:set>
                                    <p:anim calcmode="lin" valueType="num">
                                      <p:cBhvr additive="base">
                                        <p:cTn id="25" dur="500" fill="hold"/>
                                        <p:tgtEl>
                                          <p:spTgt spid="470026"/>
                                        </p:tgtEl>
                                        <p:attrNameLst>
                                          <p:attrName>ppt_x</p:attrName>
                                        </p:attrNameLst>
                                      </p:cBhvr>
                                      <p:tavLst>
                                        <p:tav tm="0">
                                          <p:val>
                                            <p:strVal val="0-#ppt_w/2"/>
                                          </p:val>
                                        </p:tav>
                                        <p:tav tm="100000">
                                          <p:val>
                                            <p:strVal val="#ppt_x"/>
                                          </p:val>
                                        </p:tav>
                                      </p:tavLst>
                                    </p:anim>
                                    <p:anim calcmode="lin" valueType="num">
                                      <p:cBhvr additive="base">
                                        <p:cTn id="26" dur="500" fill="hold"/>
                                        <p:tgtEl>
                                          <p:spTgt spid="47002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70029"/>
                                        </p:tgtEl>
                                        <p:attrNameLst>
                                          <p:attrName>style.visibility</p:attrName>
                                        </p:attrNameLst>
                                      </p:cBhvr>
                                      <p:to>
                                        <p:strVal val="visible"/>
                                      </p:to>
                                    </p:set>
                                    <p:anim calcmode="lin" valueType="num">
                                      <p:cBhvr additive="base">
                                        <p:cTn id="31" dur="500" fill="hold"/>
                                        <p:tgtEl>
                                          <p:spTgt spid="470029"/>
                                        </p:tgtEl>
                                        <p:attrNameLst>
                                          <p:attrName>ppt_x</p:attrName>
                                        </p:attrNameLst>
                                      </p:cBhvr>
                                      <p:tavLst>
                                        <p:tav tm="0">
                                          <p:val>
                                            <p:strVal val="0-#ppt_w/2"/>
                                          </p:val>
                                        </p:tav>
                                        <p:tav tm="100000">
                                          <p:val>
                                            <p:strVal val="#ppt_x"/>
                                          </p:val>
                                        </p:tav>
                                      </p:tavLst>
                                    </p:anim>
                                    <p:anim calcmode="lin" valueType="num">
                                      <p:cBhvr additive="base">
                                        <p:cTn id="32" dur="500" fill="hold"/>
                                        <p:tgtEl>
                                          <p:spTgt spid="47002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70027"/>
                                        </p:tgtEl>
                                        <p:attrNameLst>
                                          <p:attrName>style.visibility</p:attrName>
                                        </p:attrNameLst>
                                      </p:cBhvr>
                                      <p:to>
                                        <p:strVal val="visible"/>
                                      </p:to>
                                    </p:set>
                                    <p:anim calcmode="lin" valueType="num">
                                      <p:cBhvr additive="base">
                                        <p:cTn id="37" dur="500" fill="hold"/>
                                        <p:tgtEl>
                                          <p:spTgt spid="470027"/>
                                        </p:tgtEl>
                                        <p:attrNameLst>
                                          <p:attrName>ppt_x</p:attrName>
                                        </p:attrNameLst>
                                      </p:cBhvr>
                                      <p:tavLst>
                                        <p:tav tm="0">
                                          <p:val>
                                            <p:strVal val="0-#ppt_w/2"/>
                                          </p:val>
                                        </p:tav>
                                        <p:tav tm="100000">
                                          <p:val>
                                            <p:strVal val="#ppt_x"/>
                                          </p:val>
                                        </p:tav>
                                      </p:tavLst>
                                    </p:anim>
                                    <p:anim calcmode="lin" valueType="num">
                                      <p:cBhvr additive="base">
                                        <p:cTn id="38" dur="500" fill="hold"/>
                                        <p:tgtEl>
                                          <p:spTgt spid="47002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470028"/>
                                        </p:tgtEl>
                                        <p:attrNameLst>
                                          <p:attrName>style.visibility</p:attrName>
                                        </p:attrNameLst>
                                      </p:cBhvr>
                                      <p:to>
                                        <p:strVal val="visible"/>
                                      </p:to>
                                    </p:set>
                                    <p:anim calcmode="lin" valueType="num">
                                      <p:cBhvr additive="base">
                                        <p:cTn id="43" dur="500" fill="hold"/>
                                        <p:tgtEl>
                                          <p:spTgt spid="470028"/>
                                        </p:tgtEl>
                                        <p:attrNameLst>
                                          <p:attrName>ppt_x</p:attrName>
                                        </p:attrNameLst>
                                      </p:cBhvr>
                                      <p:tavLst>
                                        <p:tav tm="0">
                                          <p:val>
                                            <p:strVal val="1+#ppt_w/2"/>
                                          </p:val>
                                        </p:tav>
                                        <p:tav tm="100000">
                                          <p:val>
                                            <p:strVal val="#ppt_x"/>
                                          </p:val>
                                        </p:tav>
                                      </p:tavLst>
                                    </p:anim>
                                    <p:anim calcmode="lin" valueType="num">
                                      <p:cBhvr additive="base">
                                        <p:cTn id="44" dur="500" fill="hold"/>
                                        <p:tgtEl>
                                          <p:spTgt spid="470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光电检测</a:t>
            </a:r>
            <a:endParaRPr lang="zh-CN" altLang="en-US" dirty="0"/>
          </a:p>
        </p:txBody>
      </p:sp>
      <p:pic>
        <p:nvPicPr>
          <p:cNvPr id="4" name="图片 3"/>
          <p:cNvPicPr>
            <a:picLocks noChangeAspect="1"/>
          </p:cNvPicPr>
          <p:nvPr/>
        </p:nvPicPr>
        <p:blipFill rotWithShape="1">
          <a:blip r:embed="rId2"/>
          <a:srcRect l="29333" r="25333"/>
          <a:stretch/>
        </p:blipFill>
        <p:spPr>
          <a:xfrm>
            <a:off x="1524000" y="1473200"/>
            <a:ext cx="1139952" cy="1676400"/>
          </a:xfrm>
          <a:prstGeom prst="rect">
            <a:avLst/>
          </a:prstGeom>
        </p:spPr>
      </p:pic>
      <p:pic>
        <p:nvPicPr>
          <p:cNvPr id="5" name="图片 4"/>
          <p:cNvPicPr>
            <a:picLocks noChangeAspect="1"/>
          </p:cNvPicPr>
          <p:nvPr/>
        </p:nvPicPr>
        <p:blipFill>
          <a:blip r:embed="rId3"/>
          <a:stretch>
            <a:fillRect/>
          </a:stretch>
        </p:blipFill>
        <p:spPr>
          <a:xfrm>
            <a:off x="4419600" y="1259681"/>
            <a:ext cx="3429000" cy="2286000"/>
          </a:xfrm>
          <a:prstGeom prst="rect">
            <a:avLst/>
          </a:prstGeom>
        </p:spPr>
      </p:pic>
      <p:pic>
        <p:nvPicPr>
          <p:cNvPr id="7" name="图片 6"/>
          <p:cNvPicPr>
            <a:picLocks noChangeAspect="1"/>
          </p:cNvPicPr>
          <p:nvPr/>
        </p:nvPicPr>
        <p:blipFill>
          <a:blip r:embed="rId4"/>
          <a:stretch>
            <a:fillRect/>
          </a:stretch>
        </p:blipFill>
        <p:spPr>
          <a:xfrm>
            <a:off x="493776" y="3886200"/>
            <a:ext cx="3200400" cy="2622767"/>
          </a:xfrm>
          <a:prstGeom prst="rect">
            <a:avLst/>
          </a:prstGeom>
        </p:spPr>
      </p:pic>
      <p:pic>
        <p:nvPicPr>
          <p:cNvPr id="8" name="图片 7"/>
          <p:cNvPicPr>
            <a:picLocks noChangeAspect="1"/>
          </p:cNvPicPr>
          <p:nvPr/>
        </p:nvPicPr>
        <p:blipFill>
          <a:blip r:embed="rId5"/>
          <a:stretch>
            <a:fillRect/>
          </a:stretch>
        </p:blipFill>
        <p:spPr>
          <a:xfrm>
            <a:off x="4179824" y="3911600"/>
            <a:ext cx="4826000" cy="2413000"/>
          </a:xfrm>
          <a:prstGeom prst="rect">
            <a:avLst/>
          </a:prstGeom>
        </p:spPr>
      </p:pic>
    </p:spTree>
    <p:extLst>
      <p:ext uri="{BB962C8B-B14F-4D97-AF65-F5344CB8AC3E}">
        <p14:creationId xmlns:p14="http://schemas.microsoft.com/office/powerpoint/2010/main" val="1744110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r>
              <a:rPr lang="zh-CN" altLang="en-US" sz="2400">
                <a:ea typeface="宋体" panose="02010600030101010101" pitchFamily="2" charset="-122"/>
              </a:rPr>
              <a:t>光纤通信</a:t>
            </a:r>
          </a:p>
        </p:txBody>
      </p:sp>
      <p:pic>
        <p:nvPicPr>
          <p:cNvPr id="290820" name="Picture 4" descr="高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2762250" cy="3886200"/>
          </a:xfrm>
          <a:prstGeom prst="rect">
            <a:avLst/>
          </a:prstGeom>
          <a:noFill/>
          <a:extLst>
            <a:ext uri="{909E8E84-426E-40DD-AFC4-6F175D3DCCD1}">
              <a14:hiddenFill xmlns:a14="http://schemas.microsoft.com/office/drawing/2010/main">
                <a:solidFill>
                  <a:srgbClr val="FFFFFF"/>
                </a:solidFill>
              </a14:hiddenFill>
            </a:ext>
          </a:extLst>
        </p:spPr>
      </p:pic>
      <p:sp>
        <p:nvSpPr>
          <p:cNvPr id="290821" name="Text Box 5"/>
          <p:cNvSpPr txBox="1">
            <a:spLocks noChangeArrowheads="1"/>
          </p:cNvSpPr>
          <p:nvPr/>
        </p:nvSpPr>
        <p:spPr bwMode="auto">
          <a:xfrm>
            <a:off x="815975" y="5791200"/>
            <a:ext cx="2825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anose="02010600030101010101" pitchFamily="2" charset="-122"/>
              </a:rPr>
              <a:t>高锟（</a:t>
            </a:r>
            <a:r>
              <a:rPr lang="en-US" altLang="zh-CN">
                <a:ea typeface="宋体" panose="02010600030101010101" pitchFamily="2" charset="-122"/>
              </a:rPr>
              <a:t>1933 . 11 .4 </a:t>
            </a:r>
            <a:r>
              <a:rPr lang="zh-CN" altLang="en-US">
                <a:ea typeface="宋体" panose="02010600030101010101" pitchFamily="2" charset="-122"/>
              </a:rPr>
              <a:t>出生）</a:t>
            </a:r>
          </a:p>
          <a:p>
            <a:r>
              <a:rPr lang="en-US" altLang="zh-CN">
                <a:ea typeface="宋体" panose="02010600030101010101" pitchFamily="2" charset="-122"/>
              </a:rPr>
              <a:t>2009</a:t>
            </a:r>
            <a:r>
              <a:rPr lang="zh-CN" altLang="en-US">
                <a:ea typeface="宋体" panose="02010600030101010101" pitchFamily="2" charset="-122"/>
              </a:rPr>
              <a:t>年诺贝尔奖</a:t>
            </a:r>
          </a:p>
        </p:txBody>
      </p:sp>
      <p:grpSp>
        <p:nvGrpSpPr>
          <p:cNvPr id="290827" name="Group 11"/>
          <p:cNvGrpSpPr>
            <a:grpSpLocks/>
          </p:cNvGrpSpPr>
          <p:nvPr/>
        </p:nvGrpSpPr>
        <p:grpSpPr bwMode="auto">
          <a:xfrm>
            <a:off x="3581400" y="1370013"/>
            <a:ext cx="5224463" cy="1830387"/>
            <a:chOff x="864" y="1872"/>
            <a:chExt cx="3291" cy="1153"/>
          </a:xfrm>
        </p:grpSpPr>
        <p:grpSp>
          <p:nvGrpSpPr>
            <p:cNvPr id="290828" name="Group 12"/>
            <p:cNvGrpSpPr>
              <a:grpSpLocks/>
            </p:cNvGrpSpPr>
            <p:nvPr/>
          </p:nvGrpSpPr>
          <p:grpSpPr bwMode="auto">
            <a:xfrm>
              <a:off x="1248" y="2016"/>
              <a:ext cx="2907" cy="1009"/>
              <a:chOff x="1248" y="1392"/>
              <a:chExt cx="2907" cy="1009"/>
            </a:xfrm>
          </p:grpSpPr>
          <p:sp>
            <p:nvSpPr>
              <p:cNvPr id="290829" name="AutoShape 13"/>
              <p:cNvSpPr>
                <a:spLocks noChangeArrowheads="1"/>
              </p:cNvSpPr>
              <p:nvPr/>
            </p:nvSpPr>
            <p:spPr bwMode="auto">
              <a:xfrm rot="16200000">
                <a:off x="1847" y="1225"/>
                <a:ext cx="1009" cy="1343"/>
              </a:xfrm>
              <a:prstGeom prst="can">
                <a:avLst>
                  <a:gd name="adj" fmla="val 58109"/>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0830" name="AutoShape 14"/>
              <p:cNvSpPr>
                <a:spLocks noChangeArrowheads="1"/>
              </p:cNvSpPr>
              <p:nvPr/>
            </p:nvSpPr>
            <p:spPr bwMode="auto">
              <a:xfrm rot="16200000">
                <a:off x="1416" y="1464"/>
                <a:ext cx="672" cy="815"/>
              </a:xfrm>
              <a:prstGeom prst="can">
                <a:avLst>
                  <a:gd name="adj" fmla="val 52948"/>
                </a:avLst>
              </a:prstGeom>
              <a:solidFill>
                <a:srgbClr val="9FFFE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0831" name="AutoShape 15"/>
              <p:cNvSpPr>
                <a:spLocks noChangeArrowheads="1"/>
              </p:cNvSpPr>
              <p:nvPr/>
            </p:nvSpPr>
            <p:spPr bwMode="auto">
              <a:xfrm rot="16200000">
                <a:off x="1296" y="1680"/>
                <a:ext cx="288" cy="384"/>
              </a:xfrm>
              <a:prstGeom prst="can">
                <a:avLst>
                  <a:gd name="adj" fmla="val 5242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0832" name="Oval 16"/>
              <p:cNvSpPr>
                <a:spLocks noChangeArrowheads="1"/>
              </p:cNvSpPr>
              <p:nvPr/>
            </p:nvSpPr>
            <p:spPr bwMode="auto">
              <a:xfrm>
                <a:off x="3529" y="1559"/>
                <a:ext cx="626" cy="626"/>
              </a:xfrm>
              <a:prstGeom prst="ellipse">
                <a:avLst/>
              </a:prstGeom>
              <a:solidFill>
                <a:srgbClr val="9FFFE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0833" name="Oval 17"/>
              <p:cNvSpPr>
                <a:spLocks noChangeArrowheads="1"/>
              </p:cNvSpPr>
              <p:nvPr/>
            </p:nvSpPr>
            <p:spPr bwMode="auto">
              <a:xfrm>
                <a:off x="3696" y="1728"/>
                <a:ext cx="288" cy="28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0834" name="Line 18"/>
              <p:cNvSpPr>
                <a:spLocks noChangeShapeType="1"/>
              </p:cNvSpPr>
              <p:nvPr/>
            </p:nvSpPr>
            <p:spPr bwMode="auto">
              <a:xfrm>
                <a:off x="1584" y="1728"/>
                <a:ext cx="2304"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0835" name="Line 19"/>
              <p:cNvSpPr>
                <a:spLocks noChangeShapeType="1"/>
              </p:cNvSpPr>
              <p:nvPr/>
            </p:nvSpPr>
            <p:spPr bwMode="auto">
              <a:xfrm>
                <a:off x="1488" y="2016"/>
                <a:ext cx="2304"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90836" name="Text Box 20"/>
            <p:cNvSpPr txBox="1">
              <a:spLocks noChangeArrowheads="1"/>
            </p:cNvSpPr>
            <p:nvPr/>
          </p:nvSpPr>
          <p:spPr bwMode="auto">
            <a:xfrm>
              <a:off x="912" y="23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Tahoma" panose="020B0604030504040204" pitchFamily="34" charset="0"/>
                  <a:ea typeface="黑体" panose="02010609060101010101" pitchFamily="49" charset="-122"/>
                </a:rPr>
                <a:t>芯</a:t>
              </a:r>
            </a:p>
          </p:txBody>
        </p:sp>
        <p:sp>
          <p:nvSpPr>
            <p:cNvPr id="290837" name="Text Box 21"/>
            <p:cNvSpPr txBox="1">
              <a:spLocks noChangeArrowheads="1"/>
            </p:cNvSpPr>
            <p:nvPr/>
          </p:nvSpPr>
          <p:spPr bwMode="auto">
            <a:xfrm>
              <a:off x="864" y="206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Tahoma" panose="020B0604030504040204" pitchFamily="34" charset="0"/>
                  <a:ea typeface="黑体" panose="02010609060101010101" pitchFamily="49" charset="-122"/>
                </a:rPr>
                <a:t>包层</a:t>
              </a:r>
            </a:p>
          </p:txBody>
        </p:sp>
        <p:sp>
          <p:nvSpPr>
            <p:cNvPr id="290838" name="Text Box 22"/>
            <p:cNvSpPr txBox="1">
              <a:spLocks noChangeArrowheads="1"/>
            </p:cNvSpPr>
            <p:nvPr/>
          </p:nvSpPr>
          <p:spPr bwMode="auto">
            <a:xfrm>
              <a:off x="2784" y="1872"/>
              <a:ext cx="11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Tahoma" panose="020B0604030504040204" pitchFamily="34" charset="0"/>
                  <a:ea typeface="黑体" panose="02010609060101010101" pitchFamily="49" charset="-122"/>
                </a:rPr>
                <a:t>树脂被覆层</a:t>
              </a:r>
            </a:p>
          </p:txBody>
        </p:sp>
      </p:grpSp>
      <p:grpSp>
        <p:nvGrpSpPr>
          <p:cNvPr id="290839" name="Group 23"/>
          <p:cNvGrpSpPr>
            <a:grpSpLocks/>
          </p:cNvGrpSpPr>
          <p:nvPr/>
        </p:nvGrpSpPr>
        <p:grpSpPr bwMode="auto">
          <a:xfrm>
            <a:off x="3886200" y="4038600"/>
            <a:ext cx="4495800" cy="2133600"/>
            <a:chOff x="1296" y="1008"/>
            <a:chExt cx="2832" cy="1344"/>
          </a:xfrm>
        </p:grpSpPr>
        <p:grpSp>
          <p:nvGrpSpPr>
            <p:cNvPr id="290840" name="Group 24"/>
            <p:cNvGrpSpPr>
              <a:grpSpLocks/>
            </p:cNvGrpSpPr>
            <p:nvPr/>
          </p:nvGrpSpPr>
          <p:grpSpPr bwMode="auto">
            <a:xfrm>
              <a:off x="1344" y="1104"/>
              <a:ext cx="2640" cy="1104"/>
              <a:chOff x="2880" y="624"/>
              <a:chExt cx="2640" cy="1104"/>
            </a:xfrm>
          </p:grpSpPr>
          <p:sp>
            <p:nvSpPr>
              <p:cNvPr id="290841" name="AutoShape 25"/>
              <p:cNvSpPr>
                <a:spLocks noChangeArrowheads="1"/>
              </p:cNvSpPr>
              <p:nvPr/>
            </p:nvSpPr>
            <p:spPr bwMode="auto">
              <a:xfrm rot="-5400000">
                <a:off x="3912" y="72"/>
                <a:ext cx="1056" cy="2160"/>
              </a:xfrm>
              <a:prstGeom prst="flowChartDocument">
                <a:avLst/>
              </a:prstGeom>
              <a:solidFill>
                <a:schemeClr val="accent1"/>
              </a:solidFill>
              <a:ln w="9525">
                <a:solidFill>
                  <a:schemeClr val="tx1"/>
                </a:solidFill>
                <a:miter lim="800000"/>
                <a:headEnd/>
                <a:tailEnd/>
              </a:ln>
            </p:spPr>
            <p:txBody>
              <a:bodyPr wrap="none" anchor="ctr"/>
              <a:lstStyle/>
              <a:p>
                <a:endParaRPr lang="zh-CN" altLang="en-US"/>
              </a:p>
            </p:txBody>
          </p:sp>
          <p:sp>
            <p:nvSpPr>
              <p:cNvPr id="290842" name="Rectangle 26"/>
              <p:cNvSpPr>
                <a:spLocks noChangeArrowheads="1"/>
              </p:cNvSpPr>
              <p:nvPr/>
            </p:nvSpPr>
            <p:spPr bwMode="auto">
              <a:xfrm>
                <a:off x="3360" y="624"/>
                <a:ext cx="1755" cy="176"/>
              </a:xfrm>
              <a:prstGeom prst="rect">
                <a:avLst/>
              </a:prstGeom>
              <a:solidFill>
                <a:srgbClr val="C5FF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0843" name="Rectangle 27"/>
              <p:cNvSpPr>
                <a:spLocks noChangeArrowheads="1"/>
              </p:cNvSpPr>
              <p:nvPr/>
            </p:nvSpPr>
            <p:spPr bwMode="auto">
              <a:xfrm>
                <a:off x="3360" y="1504"/>
                <a:ext cx="2115" cy="176"/>
              </a:xfrm>
              <a:prstGeom prst="rect">
                <a:avLst/>
              </a:prstGeom>
              <a:solidFill>
                <a:srgbClr val="C5FF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0844" name="Line 28"/>
              <p:cNvSpPr>
                <a:spLocks noChangeShapeType="1"/>
              </p:cNvSpPr>
              <p:nvPr/>
            </p:nvSpPr>
            <p:spPr bwMode="auto">
              <a:xfrm flipV="1">
                <a:off x="3372" y="810"/>
                <a:ext cx="806"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0845" name="Line 29"/>
              <p:cNvSpPr>
                <a:spLocks noChangeShapeType="1"/>
              </p:cNvSpPr>
              <p:nvPr/>
            </p:nvSpPr>
            <p:spPr bwMode="auto">
              <a:xfrm flipH="1" flipV="1">
                <a:off x="4176" y="816"/>
                <a:ext cx="805" cy="336"/>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0846" name="Line 30"/>
              <p:cNvSpPr>
                <a:spLocks noChangeShapeType="1"/>
              </p:cNvSpPr>
              <p:nvPr/>
            </p:nvSpPr>
            <p:spPr bwMode="auto">
              <a:xfrm flipV="1">
                <a:off x="2880" y="1146"/>
                <a:ext cx="492"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0847" name="Text Box 31"/>
              <p:cNvSpPr txBox="1">
                <a:spLocks noChangeArrowheads="1"/>
              </p:cNvSpPr>
              <p:nvPr/>
            </p:nvSpPr>
            <p:spPr bwMode="auto">
              <a:xfrm>
                <a:off x="3936" y="864"/>
                <a:ext cx="270" cy="2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c</a:t>
                </a:r>
                <a:endPar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290848" name="Text Box 32"/>
              <p:cNvSpPr txBox="1">
                <a:spLocks noChangeArrowheads="1"/>
              </p:cNvSpPr>
              <p:nvPr/>
            </p:nvSpPr>
            <p:spPr bwMode="auto">
              <a:xfrm>
                <a:off x="3014" y="1104"/>
                <a:ext cx="235" cy="2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16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i</a:t>
                </a:r>
                <a:endPar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290849" name="Text Box 33"/>
              <p:cNvSpPr txBox="1">
                <a:spLocks noChangeArrowheads="1"/>
              </p:cNvSpPr>
              <p:nvPr/>
            </p:nvSpPr>
            <p:spPr bwMode="auto">
              <a:xfrm>
                <a:off x="3417" y="1230"/>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1</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290850" name="Text Box 34"/>
              <p:cNvSpPr txBox="1">
                <a:spLocks noChangeArrowheads="1"/>
              </p:cNvSpPr>
              <p:nvPr/>
            </p:nvSpPr>
            <p:spPr bwMode="auto">
              <a:xfrm>
                <a:off x="3417" y="1440"/>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2</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290851" name="Text Box 35"/>
              <p:cNvSpPr txBox="1">
                <a:spLocks noChangeArrowheads="1"/>
              </p:cNvSpPr>
              <p:nvPr/>
            </p:nvSpPr>
            <p:spPr bwMode="auto">
              <a:xfrm>
                <a:off x="3059" y="1356"/>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0</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sp>
          <p:nvSpPr>
            <p:cNvPr id="290852" name="Line 36"/>
            <p:cNvSpPr>
              <a:spLocks noChangeShapeType="1"/>
            </p:cNvSpPr>
            <p:nvPr/>
          </p:nvSpPr>
          <p:spPr bwMode="auto">
            <a:xfrm>
              <a:off x="2642" y="1008"/>
              <a:ext cx="0" cy="1344"/>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0853" name="Line 37"/>
            <p:cNvSpPr>
              <a:spLocks noChangeShapeType="1"/>
            </p:cNvSpPr>
            <p:nvPr/>
          </p:nvSpPr>
          <p:spPr bwMode="auto">
            <a:xfrm>
              <a:off x="1296" y="1632"/>
              <a:ext cx="2832" cy="0"/>
            </a:xfrm>
            <a:prstGeom prst="line">
              <a:avLst/>
            </a:prstGeom>
            <a:noFill/>
            <a:ln w="1905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2400" smtClean="0">
                <a:ea typeface="宋体" panose="02010600030101010101" pitchFamily="2" charset="-122"/>
              </a:rPr>
              <a:t>光纤通信</a:t>
            </a:r>
          </a:p>
        </p:txBody>
      </p:sp>
      <p:pic>
        <p:nvPicPr>
          <p:cNvPr id="68611" name="Picture 4"/>
          <p:cNvPicPr>
            <a:picLocks noChangeAspect="1" noChangeArrowheads="1"/>
          </p:cNvPicPr>
          <p:nvPr/>
        </p:nvPicPr>
        <p:blipFill>
          <a:blip r:embed="rId2">
            <a:extLst>
              <a:ext uri="{28A0092B-C50C-407E-A947-70E740481C1C}">
                <a14:useLocalDpi xmlns:a14="http://schemas.microsoft.com/office/drawing/2010/main" val="0"/>
              </a:ext>
            </a:extLst>
          </a:blip>
          <a:srcRect l="5743" t="2640" r="14227" b="4950"/>
          <a:stretch>
            <a:fillRect/>
          </a:stretch>
        </p:blipFill>
        <p:spPr bwMode="auto">
          <a:xfrm>
            <a:off x="4038600" y="1905000"/>
            <a:ext cx="5105400"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2" name="Rectangle 5"/>
          <p:cNvSpPr>
            <a:spLocks noChangeArrowheads="1"/>
          </p:cNvSpPr>
          <p:nvPr/>
        </p:nvSpPr>
        <p:spPr bwMode="auto">
          <a:xfrm>
            <a:off x="152400" y="2065338"/>
            <a:ext cx="3886200" cy="4259262"/>
          </a:xfrm>
          <a:prstGeom prst="rect">
            <a:avLst/>
          </a:prstGeom>
          <a:noFill/>
          <a:ln>
            <a:noFill/>
          </a:ln>
          <a:effectLst>
            <a:outerShdw dist="35921" dir="27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zh-CN" altLang="en-US" sz="2000">
                <a:ea typeface="宋体" panose="02010600030101010101" pitchFamily="2" charset="-122"/>
              </a:rPr>
              <a:t>一对铜线能够同时通</a:t>
            </a:r>
            <a:r>
              <a:rPr lang="en-US" altLang="zh-CN" sz="2000">
                <a:ea typeface="宋体" panose="02010600030101010101" pitchFamily="2" charset="-122"/>
              </a:rPr>
              <a:t>6</a:t>
            </a:r>
            <a:r>
              <a:rPr lang="zh-CN" altLang="en-US" sz="2000">
                <a:ea typeface="宋体" panose="02010600030101010101" pitchFamily="2" charset="-122"/>
              </a:rPr>
              <a:t>门电话</a:t>
            </a:r>
          </a:p>
          <a:p>
            <a:pPr eaLnBrk="1" hangingPunct="1"/>
            <a:r>
              <a:rPr lang="zh-CN" altLang="en-US" sz="2000">
                <a:ea typeface="宋体" panose="02010600030101010101" pitchFamily="2" charset="-122"/>
              </a:rPr>
              <a:t>一对光纤能够同时通</a:t>
            </a:r>
            <a:r>
              <a:rPr lang="en-US" altLang="zh-CN" sz="2000">
                <a:ea typeface="宋体" panose="02010600030101010101" pitchFamily="2" charset="-122"/>
              </a:rPr>
              <a:t>250</a:t>
            </a:r>
            <a:r>
              <a:rPr lang="zh-CN" altLang="en-US" sz="2000">
                <a:ea typeface="宋体" panose="02010600030101010101" pitchFamily="2" charset="-122"/>
              </a:rPr>
              <a:t>万门以上的电话 </a:t>
            </a:r>
            <a:r>
              <a:rPr lang="en-US" altLang="zh-CN" sz="2000">
                <a:ea typeface="宋体" panose="02010600030101010101" pitchFamily="2" charset="-122"/>
              </a:rPr>
              <a:t>(64 </a:t>
            </a:r>
            <a:r>
              <a:rPr lang="zh-CN" altLang="en-US" sz="2000">
                <a:ea typeface="宋体" panose="02010600030101010101" pitchFamily="2" charset="-122"/>
              </a:rPr>
              <a:t>波道，</a:t>
            </a:r>
            <a:r>
              <a:rPr lang="en-US" altLang="zh-CN" sz="2000">
                <a:ea typeface="宋体" panose="02010600030101010101" pitchFamily="2" charset="-122"/>
              </a:rPr>
              <a:t>2.5 Gb/s)</a:t>
            </a:r>
          </a:p>
          <a:p>
            <a:pPr eaLnBrk="1" hangingPunct="1"/>
            <a:r>
              <a:rPr lang="zh-CN" altLang="en-US" sz="2000">
                <a:ea typeface="宋体" panose="02010600030101010101" pitchFamily="2" charset="-122"/>
              </a:rPr>
              <a:t>光纤光缆在与铜缆相同信息容量 </a:t>
            </a:r>
            <a:r>
              <a:rPr lang="en-US" altLang="zh-CN" sz="2000">
                <a:ea typeface="宋体" panose="02010600030101010101" pitchFamily="2" charset="-122"/>
              </a:rPr>
              <a:t>(</a:t>
            </a:r>
            <a:r>
              <a:rPr lang="zh-CN" altLang="en-US" sz="2000">
                <a:ea typeface="宋体" panose="02010600030101010101" pitchFamily="2" charset="-122"/>
              </a:rPr>
              <a:t>带宽）时，其尺寸和重量仅为铜缆的小 </a:t>
            </a:r>
            <a:r>
              <a:rPr lang="en-US" altLang="zh-CN" sz="2000">
                <a:ea typeface="宋体" panose="02010600030101010101" pitchFamily="2" charset="-122"/>
              </a:rPr>
              <a:t>1%</a:t>
            </a:r>
          </a:p>
          <a:p>
            <a:pPr eaLnBrk="1" hangingPunct="1"/>
            <a:endParaRPr lang="zh-CN" altLang="en-US" sz="2000">
              <a:ea typeface="宋体" panose="02010600030101010101" pitchFamily="2" charset="-122"/>
            </a:endParaRPr>
          </a:p>
        </p:txBody>
      </p:sp>
    </p:spTree>
    <p:extLst>
      <p:ext uri="{BB962C8B-B14F-4D97-AF65-F5344CB8AC3E}">
        <p14:creationId xmlns:p14="http://schemas.microsoft.com/office/powerpoint/2010/main" val="506874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zh-CN" altLang="en-US" sz="4800" dirty="0">
                <a:solidFill>
                  <a:srgbClr val="FFFF00"/>
                </a:solidFill>
                <a:latin typeface="隶书" panose="02010509060101010101" pitchFamily="49" charset="-122"/>
                <a:ea typeface="隶书" panose="02010509060101010101" pitchFamily="49" charset="-122"/>
              </a:rPr>
              <a:t>目的</a:t>
            </a:r>
          </a:p>
        </p:txBody>
      </p:sp>
      <p:sp>
        <p:nvSpPr>
          <p:cNvPr id="268291" name="Rectangle 3"/>
          <p:cNvSpPr>
            <a:spLocks noGrp="1" noChangeArrowheads="1"/>
          </p:cNvSpPr>
          <p:nvPr>
            <p:ph type="body" idx="1"/>
          </p:nvPr>
        </p:nvSpPr>
        <p:spPr>
          <a:xfrm>
            <a:off x="76200" y="1447800"/>
            <a:ext cx="3581399" cy="2398162"/>
          </a:xfrm>
        </p:spPr>
        <p:txBody>
          <a:bodyPr/>
          <a:lstStyle/>
          <a:p>
            <a:pPr>
              <a:spcBef>
                <a:spcPts val="1200"/>
              </a:spcBef>
            </a:pPr>
            <a:r>
              <a:rPr lang="zh-CN" altLang="en-US" b="1" dirty="0" smtClean="0">
                <a:solidFill>
                  <a:srgbClr val="990099"/>
                </a:solidFill>
                <a:latin typeface="隶书" panose="02010509060101010101" pitchFamily="49" charset="-122"/>
                <a:ea typeface="隶书" panose="02010509060101010101" pitchFamily="49" charset="-122"/>
              </a:rPr>
              <a:t>探讨</a:t>
            </a:r>
            <a:r>
              <a:rPr lang="zh-CN" altLang="en-US" dirty="0" smtClean="0">
                <a:latin typeface="隶书" panose="02010509060101010101" pitchFamily="49" charset="-122"/>
                <a:ea typeface="隶书" panose="02010509060101010101" pitchFamily="49" charset="-122"/>
              </a:rPr>
              <a:t>物理思考方法</a:t>
            </a:r>
            <a:endParaRPr lang="en-US" altLang="zh-CN" dirty="0" smtClean="0">
              <a:latin typeface="隶书" panose="02010509060101010101" pitchFamily="49" charset="-122"/>
              <a:ea typeface="隶书" panose="02010509060101010101" pitchFamily="49" charset="-122"/>
            </a:endParaRPr>
          </a:p>
          <a:p>
            <a:pPr marL="0" indent="0">
              <a:buNone/>
            </a:pPr>
            <a:r>
              <a:rPr lang="zh-CN" altLang="en-US" dirty="0" smtClean="0">
                <a:solidFill>
                  <a:schemeClr val="accent1"/>
                </a:solidFill>
                <a:latin typeface="隶书" panose="02010509060101010101" pitchFamily="49" charset="-122"/>
                <a:ea typeface="隶书" panose="02010509060101010101" pitchFamily="49" charset="-122"/>
              </a:rPr>
              <a:t>（</a:t>
            </a:r>
            <a:r>
              <a:rPr lang="zh-CN" altLang="en-US" sz="2400" dirty="0" smtClean="0">
                <a:solidFill>
                  <a:schemeClr val="accent1"/>
                </a:solidFill>
                <a:latin typeface="隶书" panose="02010509060101010101" pitchFamily="49" charset="-122"/>
                <a:ea typeface="隶书" panose="02010509060101010101" pitchFamily="49" charset="-122"/>
              </a:rPr>
              <a:t>像物理学家一样思考）</a:t>
            </a:r>
            <a:endParaRPr lang="zh-CN" altLang="en-US" sz="2400" dirty="0">
              <a:solidFill>
                <a:schemeClr val="accent1"/>
              </a:solidFill>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a:p>
            <a:r>
              <a:rPr lang="zh-CN" altLang="en-US" dirty="0" smtClean="0">
                <a:latin typeface="隶书" panose="02010509060101010101" pitchFamily="49" charset="-122"/>
                <a:ea typeface="隶书" panose="02010509060101010101" pitchFamily="49" charset="-122"/>
              </a:rPr>
              <a:t>培养科学兴趣</a:t>
            </a:r>
            <a:endParaRPr lang="zh-CN" altLang="en-US" dirty="0">
              <a:latin typeface="隶书" panose="02010509060101010101" pitchFamily="49" charset="-122"/>
              <a:ea typeface="隶书" panose="02010509060101010101" pitchFamily="49" charset="-122"/>
            </a:endParaRPr>
          </a:p>
          <a:p>
            <a:pPr>
              <a:buFont typeface="Wingdings" panose="05000000000000000000" pitchFamily="2" charset="2"/>
              <a:buNone/>
            </a:pPr>
            <a:endParaRPr lang="zh-CN" altLang="en-US" dirty="0">
              <a:ea typeface="宋体" panose="02010600030101010101" pitchFamily="2" charset="-122"/>
            </a:endParaRPr>
          </a:p>
          <a:p>
            <a:pPr>
              <a:buFont typeface="Wingdings" panose="05000000000000000000" pitchFamily="2" charset="2"/>
              <a:buNone/>
            </a:pPr>
            <a:r>
              <a:rPr lang="zh-CN" altLang="en-US" dirty="0" smtClean="0">
                <a:ea typeface="宋体" panose="02010600030101010101" pitchFamily="2" charset="-122"/>
              </a:rPr>
              <a:t>           </a:t>
            </a:r>
            <a:endParaRPr lang="zh-CN" altLang="en-US" dirty="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3800475" y="1210469"/>
            <a:ext cx="5114925" cy="2873658"/>
          </a:xfrm>
          <a:prstGeom prst="rect">
            <a:avLst/>
          </a:prstGeom>
        </p:spPr>
      </p:pic>
      <p:pic>
        <p:nvPicPr>
          <p:cNvPr id="336898" name="Picture 2" descr="http://p0.ifengimg.com/pmop/2018/0217/D7BFF1B2F03255C346688CCEEBCACB60B45C126F_size1927_w537_h24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00475" y="4350033"/>
            <a:ext cx="5114925" cy="2286001"/>
          </a:xfrm>
          <a:prstGeom prst="rect">
            <a:avLst/>
          </a:prstGeom>
          <a:noFill/>
          <a:extLst>
            <a:ext uri="{909E8E84-426E-40DD-AFC4-6F175D3DCCD1}">
              <a14:hiddenFill xmlns:a14="http://schemas.microsoft.com/office/drawing/2010/main">
                <a:solidFill>
                  <a:srgbClr val="FFFFFF"/>
                </a:solidFill>
              </a14:hiddenFill>
            </a:ext>
          </a:extLst>
        </p:spPr>
      </p:pic>
      <p:pic>
        <p:nvPicPr>
          <p:cNvPr id="336900" name="Picture 4" descr="preview"/>
          <p:cNvPicPr>
            <a:picLocks noChangeAspect="1" noChangeArrowheads="1"/>
          </p:cNvPicPr>
          <p:nvPr/>
        </p:nvPicPr>
        <p:blipFill rotWithShape="1">
          <a:blip r:embed="rId4">
            <a:extLst>
              <a:ext uri="{28A0092B-C50C-407E-A947-70E740481C1C}">
                <a14:useLocalDpi xmlns:a14="http://schemas.microsoft.com/office/drawing/2010/main" val="0"/>
              </a:ext>
            </a:extLst>
          </a:blip>
          <a:srcRect l="4075" t="25708" r="2250" b="12468"/>
          <a:stretch/>
        </p:blipFill>
        <p:spPr bwMode="auto">
          <a:xfrm>
            <a:off x="914400" y="3962400"/>
            <a:ext cx="7682485" cy="280382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5"/>
          <a:srcRect b="89717"/>
          <a:stretch/>
        </p:blipFill>
        <p:spPr>
          <a:xfrm>
            <a:off x="208202" y="4041700"/>
            <a:ext cx="3520835" cy="25387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9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36900"/>
                                        </p:tgtEl>
                                      </p:cBhvr>
                                    </p:animEffect>
                                    <p:set>
                                      <p:cBhvr>
                                        <p:cTn id="11" dur="1" fill="hold">
                                          <p:stCondLst>
                                            <p:cond delay="499"/>
                                          </p:stCondLst>
                                        </p:cTn>
                                        <p:tgtEl>
                                          <p:spTgt spid="33690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3689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914400" y="388938"/>
            <a:ext cx="2819400" cy="685800"/>
          </a:xfrm>
        </p:spPr>
        <p:txBody>
          <a:bodyPr/>
          <a:lstStyle/>
          <a:p>
            <a:pPr eaLnBrk="1" hangingPunct="1"/>
            <a:r>
              <a:rPr lang="zh-CN" altLang="en-US" sz="3200" smtClean="0">
                <a:ea typeface="宋体" panose="02010600030101010101" pitchFamily="2" charset="-122"/>
              </a:rPr>
              <a:t>傅里叶光学</a:t>
            </a:r>
          </a:p>
        </p:txBody>
      </p:sp>
      <p:pic>
        <p:nvPicPr>
          <p:cNvPr id="69635" name="Picture 5" descr="200502151446505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8" y="3284538"/>
            <a:ext cx="2519362"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6" descr="200507052007294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5157788"/>
            <a:ext cx="287972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4262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484313"/>
            <a:ext cx="244792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8" descr="11216557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1557338"/>
            <a:ext cx="4105275"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Text Box 9"/>
          <p:cNvSpPr txBox="1">
            <a:spLocks noChangeArrowheads="1"/>
          </p:cNvSpPr>
          <p:nvPr/>
        </p:nvSpPr>
        <p:spPr bwMode="auto">
          <a:xfrm>
            <a:off x="3768725" y="5346700"/>
            <a:ext cx="52863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b="1">
                <a:latin typeface="宋体" panose="02010600030101010101" pitchFamily="2" charset="-122"/>
                <a:ea typeface="宋体" panose="02010600030101010101" pitchFamily="2" charset="-122"/>
              </a:rPr>
              <a:t>问题：</a:t>
            </a:r>
          </a:p>
          <a:p>
            <a:pPr algn="ctr" eaLnBrk="1" hangingPunct="1">
              <a:spcBef>
                <a:spcPct val="0"/>
              </a:spcBef>
              <a:buClrTx/>
              <a:buFontTx/>
              <a:buNone/>
            </a:pPr>
            <a:r>
              <a:rPr lang="zh-CN" altLang="en-US" sz="1800" b="1">
                <a:latin typeface="宋体" panose="02010600030101010101" pitchFamily="2" charset="-122"/>
                <a:ea typeface="宋体" panose="02010600030101010101" pitchFamily="2" charset="-122"/>
              </a:rPr>
              <a:t>透镜和计算机之间有什么</a:t>
            </a:r>
            <a:r>
              <a:rPr lang="zh-CN" altLang="en-US" b="1">
                <a:latin typeface="宋体" panose="02010600030101010101" pitchFamily="2" charset="-122"/>
                <a:ea typeface="宋体" panose="02010600030101010101" pitchFamily="2" charset="-122"/>
              </a:rPr>
              <a:t>关系</a:t>
            </a:r>
            <a:r>
              <a:rPr lang="en-US" altLang="zh-CN" b="1">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4036310311"/>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917" y="-18391"/>
            <a:ext cx="4019281" cy="3167195"/>
          </a:xfrm>
          <a:prstGeom prst="rect">
            <a:avLst/>
          </a:prstGeom>
        </p:spPr>
      </p:pic>
      <p:pic>
        <p:nvPicPr>
          <p:cNvPr id="2" name="图片 1"/>
          <p:cNvPicPr>
            <a:picLocks noChangeAspect="1"/>
          </p:cNvPicPr>
          <p:nvPr/>
        </p:nvPicPr>
        <p:blipFill rotWithShape="1">
          <a:blip r:embed="rId3"/>
          <a:srcRect t="1942" b="1"/>
          <a:stretch/>
        </p:blipFill>
        <p:spPr>
          <a:xfrm>
            <a:off x="-8289" y="2948947"/>
            <a:ext cx="3995076" cy="3917476"/>
          </a:xfrm>
          <a:prstGeom prst="rect">
            <a:avLst/>
          </a:prstGeom>
        </p:spPr>
      </p:pic>
      <p:pic>
        <p:nvPicPr>
          <p:cNvPr id="4" name="图片 3"/>
          <p:cNvPicPr>
            <a:picLocks noChangeAspect="1"/>
          </p:cNvPicPr>
          <p:nvPr/>
        </p:nvPicPr>
        <p:blipFill>
          <a:blip r:embed="rId4"/>
          <a:stretch>
            <a:fillRect/>
          </a:stretch>
        </p:blipFill>
        <p:spPr>
          <a:xfrm>
            <a:off x="4391980" y="-18391"/>
            <a:ext cx="4565333" cy="6837965"/>
          </a:xfrm>
          <a:prstGeom prst="rect">
            <a:avLst/>
          </a:prstGeom>
        </p:spPr>
      </p:pic>
    </p:spTree>
    <p:extLst>
      <p:ext uri="{BB962C8B-B14F-4D97-AF65-F5344CB8AC3E}">
        <p14:creationId xmlns:p14="http://schemas.microsoft.com/office/powerpoint/2010/main" val="610197802"/>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3" name="Object 3"/>
          <p:cNvGraphicFramePr>
            <a:graphicFrameLocks noChangeAspect="1"/>
          </p:cNvGraphicFramePr>
          <p:nvPr/>
        </p:nvGraphicFramePr>
        <p:xfrm>
          <a:off x="2051050" y="1268413"/>
          <a:ext cx="3551238" cy="696912"/>
        </p:xfrm>
        <a:graphic>
          <a:graphicData uri="http://schemas.openxmlformats.org/presentationml/2006/ole">
            <mc:AlternateContent xmlns:mc="http://schemas.openxmlformats.org/markup-compatibility/2006">
              <mc:Choice xmlns:v="urn:schemas-microsoft-com:vml" Requires="v">
                <p:oleObj spid="_x0000_s339975" name="Equation" r:id="rId3" imgW="1295280" imgH="253800" progId="Equation.DSMT4">
                  <p:embed/>
                </p:oleObj>
              </mc:Choice>
              <mc:Fallback>
                <p:oleObj name="Equation" r:id="rId3" imgW="129528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268413"/>
                        <a:ext cx="3551238"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4" name="AutoShape 4"/>
          <p:cNvSpPr>
            <a:spLocks noChangeArrowheads="1"/>
          </p:cNvSpPr>
          <p:nvPr/>
        </p:nvSpPr>
        <p:spPr bwMode="auto">
          <a:xfrm>
            <a:off x="4856163" y="2166938"/>
            <a:ext cx="2087562" cy="431800"/>
          </a:xfrm>
          <a:prstGeom prst="wedgeRectCallout">
            <a:avLst>
              <a:gd name="adj1" fmla="val -40569"/>
              <a:gd name="adj2" fmla="val -113236"/>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a:solidFill>
                  <a:srgbClr val="CC0000"/>
                </a:solidFill>
              </a:rPr>
              <a:t>介电常数</a:t>
            </a:r>
          </a:p>
        </p:txBody>
      </p:sp>
      <p:sp>
        <p:nvSpPr>
          <p:cNvPr id="10246" name="Text Box 6"/>
          <p:cNvSpPr txBox="1">
            <a:spLocks noChangeArrowheads="1"/>
          </p:cNvSpPr>
          <p:nvPr/>
        </p:nvSpPr>
        <p:spPr bwMode="auto">
          <a:xfrm>
            <a:off x="107950" y="2205038"/>
            <a:ext cx="244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FF3300"/>
                </a:solidFill>
              </a:rPr>
              <a:t>线性光学</a:t>
            </a:r>
            <a:r>
              <a:rPr lang="en-US" altLang="zh-CN" b="1">
                <a:solidFill>
                  <a:srgbClr val="FF3300"/>
                </a:solidFill>
              </a:rPr>
              <a:t>: </a:t>
            </a:r>
          </a:p>
        </p:txBody>
      </p:sp>
      <p:graphicFrame>
        <p:nvGraphicFramePr>
          <p:cNvPr id="10247" name="Object 7"/>
          <p:cNvGraphicFramePr>
            <a:graphicFrameLocks noChangeAspect="1"/>
          </p:cNvGraphicFramePr>
          <p:nvPr>
            <p:extLst>
              <p:ext uri="{D42A27DB-BD31-4B8C-83A1-F6EECF244321}">
                <p14:modId xmlns:p14="http://schemas.microsoft.com/office/powerpoint/2010/main" val="4215247030"/>
              </p:ext>
            </p:extLst>
          </p:nvPr>
        </p:nvGraphicFramePr>
        <p:xfrm>
          <a:off x="1619250" y="2636838"/>
          <a:ext cx="1741488" cy="698500"/>
        </p:xfrm>
        <a:graphic>
          <a:graphicData uri="http://schemas.openxmlformats.org/presentationml/2006/ole">
            <mc:AlternateContent xmlns:mc="http://schemas.openxmlformats.org/markup-compatibility/2006">
              <mc:Choice xmlns:v="urn:schemas-microsoft-com:vml" Requires="v">
                <p:oleObj spid="_x0000_s339976" name="Equation" r:id="rId5" imgW="634680" imgH="253800" progId="Equation.DSMT4">
                  <p:embed/>
                </p:oleObj>
              </mc:Choice>
              <mc:Fallback>
                <p:oleObj name="Equation" r:id="rId5" imgW="634680" imgH="253800" progId="Equation.DSMT4">
                  <p:embed/>
                  <p:pic>
                    <p:nvPicPr>
                      <p:cNvPr id="0" name=""/>
                      <p:cNvPicPr>
                        <a:picLocks noChangeAspect="1" noChangeArrowheads="1"/>
                      </p:cNvPicPr>
                      <p:nvPr/>
                    </p:nvPicPr>
                    <p:blipFill>
                      <a:blip r:embed="rId6"/>
                      <a:srcRect/>
                      <a:stretch>
                        <a:fillRect/>
                      </a:stretch>
                    </p:blipFill>
                    <p:spPr bwMode="auto">
                      <a:xfrm>
                        <a:off x="1619250" y="2636838"/>
                        <a:ext cx="1741488"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48" name="Group 8"/>
          <p:cNvGrpSpPr>
            <a:grpSpLocks/>
          </p:cNvGrpSpPr>
          <p:nvPr/>
        </p:nvGrpSpPr>
        <p:grpSpPr bwMode="auto">
          <a:xfrm>
            <a:off x="3635375" y="2692400"/>
            <a:ext cx="2432050" cy="628650"/>
            <a:chOff x="2290" y="1696"/>
            <a:chExt cx="1532" cy="396"/>
          </a:xfrm>
        </p:grpSpPr>
        <p:sp>
          <p:nvSpPr>
            <p:cNvPr id="10249" name="AutoShape 9"/>
            <p:cNvSpPr>
              <a:spLocks noChangeArrowheads="1"/>
            </p:cNvSpPr>
            <p:nvPr/>
          </p:nvSpPr>
          <p:spPr bwMode="auto">
            <a:xfrm>
              <a:off x="2290" y="1819"/>
              <a:ext cx="363" cy="137"/>
            </a:xfrm>
            <a:prstGeom prst="rightArrow">
              <a:avLst>
                <a:gd name="adj1" fmla="val 50000"/>
                <a:gd name="adj2" fmla="val 6624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250" name="Object 10"/>
            <p:cNvGraphicFramePr>
              <a:graphicFrameLocks noChangeAspect="1"/>
            </p:cNvGraphicFramePr>
            <p:nvPr/>
          </p:nvGraphicFramePr>
          <p:xfrm>
            <a:off x="2747" y="1696"/>
            <a:ext cx="1075" cy="396"/>
          </p:xfrm>
          <a:graphic>
            <a:graphicData uri="http://schemas.openxmlformats.org/presentationml/2006/ole">
              <mc:AlternateContent xmlns:mc="http://schemas.openxmlformats.org/markup-compatibility/2006">
                <mc:Choice xmlns:v="urn:schemas-microsoft-com:vml" Requires="v">
                  <p:oleObj spid="_x0000_s339977" name="Equation" r:id="rId7" imgW="622080" imgH="228600" progId="Equation.DSMT4">
                    <p:embed/>
                  </p:oleObj>
                </mc:Choice>
                <mc:Fallback>
                  <p:oleObj name="Equation" r:id="rId7" imgW="6220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7" y="1696"/>
                          <a:ext cx="1075"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251" name="Text Box 11"/>
          <p:cNvSpPr txBox="1">
            <a:spLocks noChangeArrowheads="1"/>
          </p:cNvSpPr>
          <p:nvPr/>
        </p:nvSpPr>
        <p:spPr bwMode="auto">
          <a:xfrm>
            <a:off x="107950" y="3429000"/>
            <a:ext cx="2735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FF3300"/>
                </a:solidFill>
              </a:rPr>
              <a:t>非线性光学</a:t>
            </a:r>
            <a:r>
              <a:rPr lang="en-US" altLang="zh-CN" b="1">
                <a:solidFill>
                  <a:srgbClr val="FF3300"/>
                </a:solidFill>
              </a:rPr>
              <a:t>: </a:t>
            </a:r>
          </a:p>
        </p:txBody>
      </p:sp>
      <p:graphicFrame>
        <p:nvGraphicFramePr>
          <p:cNvPr id="10252" name="Object 12"/>
          <p:cNvGraphicFramePr>
            <a:graphicFrameLocks noChangeAspect="1"/>
          </p:cNvGraphicFramePr>
          <p:nvPr/>
        </p:nvGraphicFramePr>
        <p:xfrm>
          <a:off x="1584325" y="3825875"/>
          <a:ext cx="5189538" cy="523875"/>
        </p:xfrm>
        <a:graphic>
          <a:graphicData uri="http://schemas.openxmlformats.org/presentationml/2006/ole">
            <mc:AlternateContent xmlns:mc="http://schemas.openxmlformats.org/markup-compatibility/2006">
              <mc:Choice xmlns:v="urn:schemas-microsoft-com:vml" Requires="v">
                <p:oleObj spid="_x0000_s339978" name="Equation" r:id="rId9" imgW="1892160" imgH="190440" progId="Equation.DSMT4">
                  <p:embed/>
                </p:oleObj>
              </mc:Choice>
              <mc:Fallback>
                <p:oleObj name="Equation" r:id="rId9" imgW="1892160" imgH="1904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325" y="3825875"/>
                        <a:ext cx="5189538"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3" name="Text Box 13"/>
          <p:cNvSpPr txBox="1">
            <a:spLocks noChangeArrowheads="1"/>
          </p:cNvSpPr>
          <p:nvPr/>
        </p:nvSpPr>
        <p:spPr bwMode="auto">
          <a:xfrm>
            <a:off x="1655763" y="4354513"/>
            <a:ext cx="227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FF"/>
                </a:solidFill>
              </a:rPr>
              <a:t>P</a:t>
            </a:r>
            <a:r>
              <a:rPr lang="en-US" altLang="zh-CN" b="1" baseline="30000">
                <a:solidFill>
                  <a:srgbClr val="0000FF"/>
                </a:solidFill>
              </a:rPr>
              <a:t>(n</a:t>
            </a:r>
            <a:r>
              <a:rPr lang="zh-CN" altLang="en-US" b="1" baseline="30000">
                <a:solidFill>
                  <a:srgbClr val="0000FF"/>
                </a:solidFill>
              </a:rPr>
              <a:t>）</a:t>
            </a:r>
            <a:r>
              <a:rPr lang="zh-CN" altLang="en-US" b="1">
                <a:solidFill>
                  <a:srgbClr val="0000FF"/>
                </a:solidFill>
              </a:rPr>
              <a:t>：</a:t>
            </a:r>
            <a:r>
              <a:rPr lang="en-US" altLang="zh-CN" b="1">
                <a:solidFill>
                  <a:srgbClr val="0000FF"/>
                </a:solidFill>
              </a:rPr>
              <a:t>n</a:t>
            </a:r>
            <a:r>
              <a:rPr lang="zh-CN" altLang="en-US" b="1">
                <a:solidFill>
                  <a:srgbClr val="0000FF"/>
                </a:solidFill>
              </a:rPr>
              <a:t>阶极化</a:t>
            </a:r>
            <a:r>
              <a:rPr lang="en-US" altLang="zh-CN" b="1">
                <a:solidFill>
                  <a:srgbClr val="0000FF"/>
                </a:solidFill>
              </a:rPr>
              <a:t>.</a:t>
            </a:r>
          </a:p>
        </p:txBody>
      </p:sp>
      <p:graphicFrame>
        <p:nvGraphicFramePr>
          <p:cNvPr id="10254" name="Object 14"/>
          <p:cNvGraphicFramePr>
            <a:graphicFrameLocks noChangeAspect="1"/>
          </p:cNvGraphicFramePr>
          <p:nvPr/>
        </p:nvGraphicFramePr>
        <p:xfrm>
          <a:off x="1547813" y="4905375"/>
          <a:ext cx="6264275" cy="1187450"/>
        </p:xfrm>
        <a:graphic>
          <a:graphicData uri="http://schemas.openxmlformats.org/presentationml/2006/ole">
            <mc:AlternateContent xmlns:mc="http://schemas.openxmlformats.org/markup-compatibility/2006">
              <mc:Choice xmlns:v="urn:schemas-microsoft-com:vml" Requires="v">
                <p:oleObj spid="_x0000_s339979" name="Equation" r:id="rId11" imgW="2552400" imgH="482400" progId="Equation.DSMT4">
                  <p:embed/>
                </p:oleObj>
              </mc:Choice>
              <mc:Fallback>
                <p:oleObj name="Equation" r:id="rId11" imgW="2552400" imgH="4824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3" y="4905375"/>
                        <a:ext cx="626427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5" name="Text Box 15"/>
          <p:cNvSpPr txBox="1">
            <a:spLocks noChangeArrowheads="1"/>
          </p:cNvSpPr>
          <p:nvPr/>
        </p:nvSpPr>
        <p:spPr bwMode="auto">
          <a:xfrm>
            <a:off x="1643063" y="6142038"/>
            <a:ext cx="2600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l-GR" altLang="zh-CN" b="1">
                <a:solidFill>
                  <a:srgbClr val="0000FF"/>
                </a:solidFill>
                <a:latin typeface="Times New Roman" panose="02020603050405020304" pitchFamily="18" charset="0"/>
                <a:cs typeface="Times New Roman" panose="02020603050405020304" pitchFamily="18" charset="0"/>
              </a:rPr>
              <a:t>χ</a:t>
            </a:r>
            <a:r>
              <a:rPr lang="en-US" altLang="zh-CN" b="1" baseline="30000">
                <a:solidFill>
                  <a:srgbClr val="0000FF"/>
                </a:solidFill>
              </a:rPr>
              <a:t>(n) </a:t>
            </a:r>
            <a:r>
              <a:rPr lang="zh-CN" altLang="en-US" b="1">
                <a:solidFill>
                  <a:srgbClr val="0000FF"/>
                </a:solidFill>
              </a:rPr>
              <a:t>：</a:t>
            </a:r>
            <a:r>
              <a:rPr lang="en-US" altLang="zh-CN" b="1">
                <a:solidFill>
                  <a:srgbClr val="0000FF"/>
                </a:solidFill>
              </a:rPr>
              <a:t>n</a:t>
            </a:r>
            <a:r>
              <a:rPr lang="zh-CN" altLang="en-US" b="1">
                <a:solidFill>
                  <a:srgbClr val="0000FF"/>
                </a:solidFill>
              </a:rPr>
              <a:t>阶极化率</a:t>
            </a:r>
            <a:r>
              <a:rPr lang="en-US" altLang="zh-CN" b="1">
                <a:solidFill>
                  <a:srgbClr val="0000FF"/>
                </a:solidFill>
              </a:rPr>
              <a:t>.</a:t>
            </a:r>
          </a:p>
        </p:txBody>
      </p:sp>
      <p:sp>
        <p:nvSpPr>
          <p:cNvPr id="10257" name="Text Box 17"/>
          <p:cNvSpPr txBox="1">
            <a:spLocks noChangeArrowheads="1"/>
          </p:cNvSpPr>
          <p:nvPr/>
        </p:nvSpPr>
        <p:spPr bwMode="auto">
          <a:xfrm>
            <a:off x="1331912" y="381000"/>
            <a:ext cx="22365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en-US" sz="3200" b="1" dirty="0" smtClean="0">
                <a:solidFill>
                  <a:schemeClr val="bg1"/>
                </a:solidFill>
              </a:rPr>
              <a:t>非线性</a:t>
            </a:r>
            <a:r>
              <a:rPr lang="zh-CN" altLang="en-US" sz="3200" b="1" dirty="0">
                <a:solidFill>
                  <a:schemeClr val="bg1"/>
                </a:solidFill>
              </a:rPr>
              <a:t>光学</a:t>
            </a:r>
          </a:p>
        </p:txBody>
      </p:sp>
    </p:spTree>
    <p:extLst>
      <p:ext uri="{BB962C8B-B14F-4D97-AF65-F5344CB8AC3E}">
        <p14:creationId xmlns:p14="http://schemas.microsoft.com/office/powerpoint/2010/main" val="11538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屏幕快照 2016-06-24 下午10.07.49.png" descr="屏幕快照 2016-06-24 下午10.07.49.png"/>
          <p:cNvPicPr>
            <a:picLocks noChangeAspect="1"/>
          </p:cNvPicPr>
          <p:nvPr/>
        </p:nvPicPr>
        <p:blipFill>
          <a:blip r:embed="rId2">
            <a:extLst/>
          </a:blip>
          <a:stretch>
            <a:fillRect/>
          </a:stretch>
        </p:blipFill>
        <p:spPr>
          <a:xfrm>
            <a:off x="4635031" y="2561185"/>
            <a:ext cx="3992409" cy="2041573"/>
          </a:xfrm>
          <a:prstGeom prst="rect">
            <a:avLst/>
          </a:prstGeom>
          <a:ln w="12700">
            <a:miter lim="400000"/>
          </a:ln>
        </p:spPr>
      </p:pic>
      <p:sp>
        <p:nvSpPr>
          <p:cNvPr id="160" name="基本概念"/>
          <p:cNvSpPr>
            <a:spLocks noGrp="1"/>
          </p:cNvSpPr>
          <p:nvPr>
            <p:ph type="title"/>
          </p:nvPr>
        </p:nvSpPr>
        <p:spPr>
          <a:xfrm>
            <a:off x="703786" y="194764"/>
            <a:ext cx="7736428" cy="521108"/>
          </a:xfrm>
          <a:prstGeom prst="rect">
            <a:avLst/>
          </a:prstGeom>
          <a:solidFill>
            <a:srgbClr val="404040"/>
          </a:solidFill>
        </p:spPr>
        <p:txBody>
          <a:bodyPr/>
          <a:lstStyle/>
          <a:p>
            <a:pPr lvl="3" indent="265202" defTabSz="225913">
              <a:defRPr sz="3575">
                <a:solidFill>
                  <a:srgbClr val="FFFFFF"/>
                </a:solidFill>
              </a:defRPr>
            </a:pPr>
            <a:r>
              <a:t>基本概念</a:t>
            </a:r>
          </a:p>
        </p:txBody>
      </p:sp>
      <p:sp>
        <p:nvSpPr>
          <p:cNvPr id="161" name="Exciton-Polariton 的能量色散"/>
          <p:cNvSpPr/>
          <p:nvPr/>
        </p:nvSpPr>
        <p:spPr>
          <a:xfrm>
            <a:off x="703786" y="725653"/>
            <a:ext cx="7736428" cy="521108"/>
          </a:xfrm>
          <a:prstGeom prst="rect">
            <a:avLst/>
          </a:prstGeom>
          <a:solidFill>
            <a:srgbClr val="EBEBEB"/>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normAutofit/>
          </a:bodyPr>
          <a:lstStyle>
            <a:lvl1pPr>
              <a:defRPr sz="3000" b="1">
                <a:solidFill>
                  <a:srgbClr val="942193"/>
                </a:solidFill>
                <a:latin typeface="Helvetica"/>
                <a:ea typeface="Helvetica"/>
                <a:cs typeface="Helvetica"/>
                <a:sym typeface="Helvetica"/>
              </a:defRPr>
            </a:lvl1pPr>
          </a:lstStyle>
          <a:p>
            <a:r>
              <a:rPr sz="2109"/>
              <a:t>Exciton-Polariton 的能量色散</a:t>
            </a:r>
          </a:p>
        </p:txBody>
      </p:sp>
      <p:pic>
        <p:nvPicPr>
          <p:cNvPr id="162" name="image.tif" descr="image.tif"/>
          <p:cNvPicPr>
            <a:picLocks noChangeAspect="1"/>
          </p:cNvPicPr>
          <p:nvPr/>
        </p:nvPicPr>
        <p:blipFill>
          <a:blip r:embed="rId3">
            <a:extLst/>
          </a:blip>
          <a:srcRect l="47744" t="2345" r="3518" b="37341"/>
          <a:stretch>
            <a:fillRect/>
          </a:stretch>
        </p:blipFill>
        <p:spPr>
          <a:xfrm>
            <a:off x="1285327" y="1943881"/>
            <a:ext cx="2950704" cy="2970238"/>
          </a:xfrm>
          <a:prstGeom prst="rect">
            <a:avLst/>
          </a:prstGeom>
          <a:ln w="12700">
            <a:miter lim="400000"/>
          </a:ln>
        </p:spPr>
      </p:pic>
      <p:grpSp>
        <p:nvGrpSpPr>
          <p:cNvPr id="165" name="pasted-image.pdf"/>
          <p:cNvGrpSpPr/>
          <p:nvPr/>
        </p:nvGrpSpPr>
        <p:grpSpPr>
          <a:xfrm>
            <a:off x="1154126" y="5634278"/>
            <a:ext cx="6835749" cy="552542"/>
            <a:chOff x="0" y="0"/>
            <a:chExt cx="9721953" cy="785837"/>
          </a:xfrm>
        </p:grpSpPr>
        <p:pic>
          <p:nvPicPr>
            <p:cNvPr id="164" name="pasted-image.pdf" descr="pasted-image.pdf"/>
            <p:cNvPicPr>
              <a:picLocks noChangeAspect="1"/>
            </p:cNvPicPr>
            <p:nvPr/>
          </p:nvPicPr>
          <p:blipFill>
            <a:blip r:embed="rId4">
              <a:extLst/>
            </a:blip>
            <a:stretch>
              <a:fillRect/>
            </a:stretch>
          </p:blipFill>
          <p:spPr>
            <a:xfrm>
              <a:off x="50800" y="50800"/>
              <a:ext cx="9620354" cy="684238"/>
            </a:xfrm>
            <a:prstGeom prst="rect">
              <a:avLst/>
            </a:prstGeom>
            <a:ln>
              <a:noFill/>
            </a:ln>
            <a:effectLst/>
          </p:spPr>
        </p:pic>
        <p:pic>
          <p:nvPicPr>
            <p:cNvPr id="163" name="pasted-image.pdf" descr="pasted-image.pdf"/>
            <p:cNvPicPr>
              <a:picLocks/>
            </p:cNvPicPr>
            <p:nvPr/>
          </p:nvPicPr>
          <p:blipFill>
            <a:blip r:embed="rId5">
              <a:extLst/>
            </a:blip>
            <a:stretch>
              <a:fillRect/>
            </a:stretch>
          </p:blipFill>
          <p:spPr>
            <a:xfrm>
              <a:off x="0" y="0"/>
              <a:ext cx="9721954" cy="785838"/>
            </a:xfrm>
            <a:prstGeom prst="rect">
              <a:avLst/>
            </a:prstGeom>
            <a:effectLst/>
          </p:spPr>
        </p:pic>
      </p:grpSp>
      <p:sp>
        <p:nvSpPr>
          <p:cNvPr id="166" name="Exciton-Polariton能量色散示意图"/>
          <p:cNvSpPr/>
          <p:nvPr/>
        </p:nvSpPr>
        <p:spPr>
          <a:xfrm>
            <a:off x="1132445" y="4952640"/>
            <a:ext cx="3372719"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b="1">
                <a:solidFill>
                  <a:srgbClr val="0433FF"/>
                </a:solidFill>
                <a:latin typeface="Helvetica"/>
                <a:ea typeface="Helvetica"/>
                <a:cs typeface="Helvetica"/>
                <a:sym typeface="Helvetica"/>
              </a:defRPr>
            </a:lvl1pPr>
          </a:lstStyle>
          <a:p>
            <a:r>
              <a:rPr sz="1687"/>
              <a:t>Exciton-Polariton能量色散示意图</a:t>
            </a:r>
          </a:p>
        </p:txBody>
      </p:sp>
    </p:spTree>
    <p:extLst>
      <p:ext uri="{BB962C8B-B14F-4D97-AF65-F5344CB8AC3E}">
        <p14:creationId xmlns:p14="http://schemas.microsoft.com/office/powerpoint/2010/main" val="4219605431"/>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9" name="Rectangle 3"/>
          <p:cNvSpPr>
            <a:spLocks noChangeArrowheads="1"/>
          </p:cNvSpPr>
          <p:nvPr/>
        </p:nvSpPr>
        <p:spPr bwMode="auto">
          <a:xfrm>
            <a:off x="304800" y="1600200"/>
            <a:ext cx="848042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05000"/>
              </a:lnSpc>
              <a:buFont typeface="Wingdings" panose="05000000000000000000" pitchFamily="2" charset="2"/>
              <a:buNone/>
            </a:pPr>
            <a:r>
              <a:rPr lang="zh-CN" altLang="en-US" sz="2400" b="1">
                <a:latin typeface="宋体" panose="02010600030101010101" pitchFamily="2" charset="-122"/>
                <a:ea typeface="宋体" panose="02010600030101010101" pitchFamily="2" charset="-122"/>
              </a:rPr>
              <a:t>１．利用物质的宏观光学特性，在光的传播</a:t>
            </a:r>
            <a:r>
              <a:rPr lang="zh-CN" altLang="en-US" sz="2400" b="1">
                <a:ea typeface="宋体" panose="02010600030101010101" pitchFamily="2" charset="-122"/>
              </a:rPr>
              <a:t>、成像、</a:t>
            </a:r>
          </a:p>
          <a:p>
            <a:pPr>
              <a:lnSpc>
                <a:spcPct val="110000"/>
              </a:lnSpc>
              <a:buFont typeface="Wingdings" panose="05000000000000000000" pitchFamily="2" charset="2"/>
              <a:buNone/>
            </a:pPr>
            <a:r>
              <a:rPr lang="zh-CN" altLang="en-US" sz="2400" b="1">
                <a:ea typeface="宋体" panose="02010600030101010101" pitchFamily="2" charset="-122"/>
              </a:rPr>
              <a:t>　　照明、干涉与衍射、观察与测试等方面的研究；</a:t>
            </a:r>
          </a:p>
          <a:p>
            <a:pPr>
              <a:lnSpc>
                <a:spcPct val="110000"/>
              </a:lnSpc>
              <a:buFont typeface="Wingdings" panose="05000000000000000000" pitchFamily="2" charset="2"/>
              <a:buNone/>
            </a:pPr>
            <a:r>
              <a:rPr lang="zh-CN" altLang="en-US" sz="2400" b="1">
                <a:ea typeface="宋体" panose="02010600030101010101" pitchFamily="2" charset="-122"/>
              </a:rPr>
              <a:t>２．运用光与物质相互作用的光学特性，在光的产生</a:t>
            </a:r>
          </a:p>
          <a:p>
            <a:pPr>
              <a:lnSpc>
                <a:spcPct val="110000"/>
              </a:lnSpc>
              <a:buFont typeface="Wingdings" panose="05000000000000000000" pitchFamily="2" charset="2"/>
              <a:buNone/>
            </a:pPr>
            <a:r>
              <a:rPr lang="zh-CN" altLang="en-US" sz="2400" b="1">
                <a:ea typeface="宋体" panose="02010600030101010101" pitchFamily="2" charset="-122"/>
              </a:rPr>
              <a:t>　　与新光源、传播与传感、调制与转换、探测与控</a:t>
            </a:r>
          </a:p>
          <a:p>
            <a:pPr>
              <a:lnSpc>
                <a:spcPct val="110000"/>
              </a:lnSpc>
              <a:buFont typeface="Wingdings" panose="05000000000000000000" pitchFamily="2" charset="2"/>
              <a:buNone/>
            </a:pPr>
            <a:r>
              <a:rPr lang="zh-CN" altLang="en-US" sz="2400" b="1">
                <a:ea typeface="宋体" panose="02010600030101010101" pitchFamily="2" charset="-122"/>
              </a:rPr>
              <a:t>　　制，以及新的光学材料、元器件等方面的研究；</a:t>
            </a:r>
          </a:p>
          <a:p>
            <a:pPr>
              <a:lnSpc>
                <a:spcPct val="110000"/>
              </a:lnSpc>
              <a:buFont typeface="Wingdings" panose="05000000000000000000" pitchFamily="2" charset="2"/>
              <a:buNone/>
            </a:pPr>
            <a:r>
              <a:rPr lang="zh-CN" altLang="en-US" sz="2400" b="1">
                <a:ea typeface="宋体" panose="02010600030101010101" pitchFamily="2" charset="-122"/>
              </a:rPr>
              <a:t>３．借助光子的特征与行为的微观光学特性，在光子</a:t>
            </a:r>
          </a:p>
          <a:p>
            <a:pPr>
              <a:lnSpc>
                <a:spcPct val="110000"/>
              </a:lnSpc>
              <a:buFont typeface="Wingdings" panose="05000000000000000000" pitchFamily="2" charset="2"/>
              <a:buNone/>
            </a:pPr>
            <a:r>
              <a:rPr lang="zh-CN" altLang="en-US" sz="2400" b="1">
                <a:ea typeface="宋体" panose="02010600030101010101" pitchFamily="2" charset="-122"/>
              </a:rPr>
              <a:t>　　作为信息与能量载体的传递、变换和处理，光子</a:t>
            </a:r>
          </a:p>
          <a:p>
            <a:pPr>
              <a:lnSpc>
                <a:spcPct val="110000"/>
              </a:lnSpc>
              <a:buFont typeface="Wingdings" panose="05000000000000000000" pitchFamily="2" charset="2"/>
              <a:buNone/>
            </a:pPr>
            <a:r>
              <a:rPr lang="zh-CN" altLang="en-US" sz="2400" b="1">
                <a:ea typeface="宋体" panose="02010600030101010101" pitchFamily="2" charset="-122"/>
              </a:rPr>
              <a:t>　　与物质及其他微观粒子的相互作用，量子光学、</a:t>
            </a:r>
          </a:p>
          <a:p>
            <a:pPr>
              <a:lnSpc>
                <a:spcPct val="110000"/>
              </a:lnSpc>
              <a:buFont typeface="Wingdings" panose="05000000000000000000" pitchFamily="2" charset="2"/>
              <a:buNone/>
            </a:pPr>
            <a:r>
              <a:rPr lang="zh-CN" altLang="en-US" sz="2400" b="1">
                <a:ea typeface="宋体" panose="02010600030101010101" pitchFamily="2" charset="-122"/>
              </a:rPr>
              <a:t>　　光电子技术等方面的研究．</a:t>
            </a:r>
          </a:p>
        </p:txBody>
      </p:sp>
      <p:sp>
        <p:nvSpPr>
          <p:cNvPr id="367621" name="Rectangle 5"/>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发展中的光学</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43" name="Rectangle 11"/>
          <p:cNvSpPr>
            <a:spLocks noGrp="1" noChangeArrowheads="1"/>
          </p:cNvSpPr>
          <p:nvPr>
            <p:ph type="title"/>
          </p:nvPr>
        </p:nvSpPr>
        <p:spPr/>
        <p:txBody>
          <a:bodyPr/>
          <a:lstStyle/>
          <a:p>
            <a:endParaRPr lang="zh-CN" altLang="en-US">
              <a:ea typeface="宋体" panose="02010600030101010101" pitchFamily="2" charset="-122"/>
            </a:endParaRPr>
          </a:p>
        </p:txBody>
      </p:sp>
      <p:pic>
        <p:nvPicPr>
          <p:cNvPr id="274445" name="Picture 13" descr="DSC_01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4446" name="Text Box 14"/>
          <p:cNvSpPr txBox="1">
            <a:spLocks noChangeArrowheads="1"/>
          </p:cNvSpPr>
          <p:nvPr/>
        </p:nvSpPr>
        <p:spPr bwMode="auto">
          <a:xfrm>
            <a:off x="2514600" y="2331621"/>
            <a:ext cx="4495800" cy="1569660"/>
          </a:xfrm>
          <a:prstGeom prst="rect">
            <a:avLst/>
          </a:prstGeom>
          <a:ln/>
          <a:extLst/>
        </p:spPr>
        <p:style>
          <a:lnRef idx="0">
            <a:schemeClr val="accent3"/>
          </a:lnRef>
          <a:fillRef idx="3">
            <a:schemeClr val="accent3"/>
          </a:fillRef>
          <a:effectRef idx="3">
            <a:schemeClr val="accent3"/>
          </a:effectRef>
          <a:fontRef idx="minor">
            <a:schemeClr val="lt1"/>
          </a:fontRef>
        </p:style>
        <p:txBody>
          <a:bodyPr wrap="square">
            <a:spAutoFit/>
          </a:bodyPr>
          <a:lstStyle/>
          <a:p>
            <a:r>
              <a:rPr lang="zh-CN" altLang="en-US" sz="9600" b="1" dirty="0">
                <a:solidFill>
                  <a:srgbClr val="000000"/>
                </a:solidFill>
                <a:ea typeface="隶书" panose="02010509060101010101" pitchFamily="49" charset="-122"/>
              </a:rPr>
              <a:t>谢谢！</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三个</a:t>
            </a:r>
            <a:r>
              <a:rPr lang="zh-CN" altLang="en-US" dirty="0">
                <a:ea typeface="宋体" panose="02010600030101010101" pitchFamily="2" charset="-122"/>
              </a:rPr>
              <a:t>问题</a:t>
            </a:r>
            <a:endParaRPr lang="zh-CN" altLang="en-US" dirty="0"/>
          </a:p>
        </p:txBody>
      </p:sp>
      <p:sp>
        <p:nvSpPr>
          <p:cNvPr id="3" name="内容占位符 2"/>
          <p:cNvSpPr>
            <a:spLocks noGrp="1"/>
          </p:cNvSpPr>
          <p:nvPr>
            <p:ph idx="1"/>
          </p:nvPr>
        </p:nvSpPr>
        <p:spPr>
          <a:xfrm>
            <a:off x="1981200" y="1752600"/>
            <a:ext cx="4876800" cy="3657600"/>
          </a:xfrm>
        </p:spPr>
        <p:txBody>
          <a:bodyPr/>
          <a:lstStyle/>
          <a:p>
            <a:pPr>
              <a:buNone/>
            </a:pPr>
            <a:endParaRPr lang="zh-CN" altLang="en-US" dirty="0">
              <a:ea typeface="宋体" panose="02010600030101010101" pitchFamily="2" charset="-122"/>
            </a:endParaRPr>
          </a:p>
          <a:p>
            <a:r>
              <a:rPr lang="zh-CN" altLang="en-US" b="1" dirty="0">
                <a:solidFill>
                  <a:srgbClr val="990099"/>
                </a:solidFill>
                <a:ea typeface="宋体" panose="02010600030101010101" pitchFamily="2" charset="-122"/>
              </a:rPr>
              <a:t>哪里有光学</a:t>
            </a:r>
            <a:r>
              <a:rPr lang="zh-CN" altLang="en-US" b="1" dirty="0" smtClean="0">
                <a:solidFill>
                  <a:srgbClr val="990099"/>
                </a:solidFill>
                <a:ea typeface="宋体" panose="02010600030101010101" pitchFamily="2" charset="-122"/>
              </a:rPr>
              <a:t>？</a:t>
            </a:r>
            <a:endParaRPr lang="en-US" altLang="zh-CN" b="1" dirty="0" smtClean="0">
              <a:solidFill>
                <a:srgbClr val="990099"/>
              </a:solidFill>
              <a:ea typeface="宋体" panose="02010600030101010101" pitchFamily="2" charset="-122"/>
            </a:endParaRPr>
          </a:p>
          <a:p>
            <a:endParaRPr lang="en-US" altLang="zh-CN" b="1" dirty="0">
              <a:solidFill>
                <a:srgbClr val="990099"/>
              </a:solidFill>
              <a:ea typeface="宋体" panose="02010600030101010101" pitchFamily="2" charset="-122"/>
            </a:endParaRPr>
          </a:p>
          <a:p>
            <a:r>
              <a:rPr lang="zh-CN" altLang="en-US" b="1" dirty="0" smtClean="0">
                <a:solidFill>
                  <a:srgbClr val="990099"/>
                </a:solidFill>
                <a:ea typeface="宋体" panose="02010600030101010101" pitchFamily="2" charset="-122"/>
              </a:rPr>
              <a:t>光学</a:t>
            </a:r>
            <a:r>
              <a:rPr lang="zh-CN" altLang="en-US" b="1" dirty="0">
                <a:solidFill>
                  <a:srgbClr val="990099"/>
                </a:solidFill>
                <a:ea typeface="宋体" panose="02010600030101010101" pitchFamily="2" charset="-122"/>
              </a:rPr>
              <a:t>能做</a:t>
            </a:r>
            <a:r>
              <a:rPr lang="zh-CN" altLang="en-US" b="1" dirty="0" smtClean="0">
                <a:solidFill>
                  <a:srgbClr val="990099"/>
                </a:solidFill>
                <a:ea typeface="宋体" panose="02010600030101010101" pitchFamily="2" charset="-122"/>
              </a:rPr>
              <a:t>什么，怎么做的？</a:t>
            </a:r>
            <a:endParaRPr lang="zh-CN" altLang="en-US" b="1" dirty="0">
              <a:solidFill>
                <a:srgbClr val="990099"/>
              </a:solidFill>
              <a:ea typeface="宋体" panose="02010600030101010101" pitchFamily="2" charset="-122"/>
            </a:endParaRPr>
          </a:p>
          <a:p>
            <a:endParaRPr lang="zh-CN" altLang="en-US" dirty="0">
              <a:ea typeface="宋体" panose="02010600030101010101" pitchFamily="2" charset="-122"/>
            </a:endParaRPr>
          </a:p>
          <a:p>
            <a:r>
              <a:rPr lang="zh-CN" altLang="en-US" b="1" dirty="0">
                <a:solidFill>
                  <a:srgbClr val="990099"/>
                </a:solidFill>
                <a:ea typeface="宋体" panose="02010600030101010101" pitchFamily="2" charset="-122"/>
              </a:rPr>
              <a:t>光学现在研究</a:t>
            </a:r>
            <a:r>
              <a:rPr lang="zh-CN" altLang="en-US" b="1" dirty="0" smtClean="0">
                <a:solidFill>
                  <a:srgbClr val="990099"/>
                </a:solidFill>
                <a:ea typeface="宋体" panose="02010600030101010101" pitchFamily="2" charset="-122"/>
              </a:rPr>
              <a:t>什么？</a:t>
            </a:r>
            <a:endParaRPr lang="zh-CN" altLang="en-US" b="1" dirty="0">
              <a:solidFill>
                <a:srgbClr val="990099"/>
              </a:solidFill>
              <a:ea typeface="宋体" panose="02010600030101010101" pitchFamily="2" charset="-122"/>
            </a:endParaRPr>
          </a:p>
          <a:p>
            <a:endParaRPr lang="zh-CN" altLang="en-US" dirty="0"/>
          </a:p>
        </p:txBody>
      </p:sp>
    </p:spTree>
    <p:extLst>
      <p:ext uri="{BB962C8B-B14F-4D97-AF65-F5344CB8AC3E}">
        <p14:creationId xmlns:p14="http://schemas.microsoft.com/office/powerpoint/2010/main" val="55904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zh-CN" altLang="en-US" sz="2400">
                <a:ea typeface="宋体" panose="02010600030101010101" pitchFamily="2" charset="-122"/>
              </a:rPr>
              <a:t>主要内容</a:t>
            </a:r>
          </a:p>
        </p:txBody>
      </p:sp>
      <p:sp>
        <p:nvSpPr>
          <p:cNvPr id="355331" name="Rectangle 3"/>
          <p:cNvSpPr>
            <a:spLocks noGrp="1" noChangeArrowheads="1"/>
          </p:cNvSpPr>
          <p:nvPr>
            <p:ph type="body" idx="1"/>
          </p:nvPr>
        </p:nvSpPr>
        <p:spPr>
          <a:xfrm>
            <a:off x="990600" y="1981200"/>
            <a:ext cx="3581400" cy="3810000"/>
          </a:xfrm>
        </p:spPr>
        <p:txBody>
          <a:bodyPr/>
          <a:lstStyle/>
          <a:p>
            <a:pPr>
              <a:lnSpc>
                <a:spcPct val="150000"/>
              </a:lnSpc>
            </a:pPr>
            <a:r>
              <a:rPr lang="zh-CN" altLang="en-US" sz="2400" dirty="0">
                <a:ea typeface="宋体" panose="02010600030101010101" pitchFamily="2" charset="-122"/>
              </a:rPr>
              <a:t>像差的基本</a:t>
            </a:r>
            <a:r>
              <a:rPr lang="zh-CN" altLang="en-US" sz="2400" dirty="0" smtClean="0">
                <a:ea typeface="宋体" panose="02010600030101010101" pitchFamily="2" charset="-122"/>
              </a:rPr>
              <a:t>知识</a:t>
            </a:r>
            <a:endParaRPr lang="en-US" altLang="zh-CN" sz="2400" dirty="0" smtClean="0">
              <a:ea typeface="宋体" panose="02010600030101010101" pitchFamily="2" charset="-122"/>
            </a:endParaRPr>
          </a:p>
          <a:p>
            <a:pPr>
              <a:lnSpc>
                <a:spcPct val="150000"/>
              </a:lnSpc>
            </a:pPr>
            <a:r>
              <a:rPr lang="zh-CN" altLang="en-US" sz="2400" dirty="0">
                <a:ea typeface="宋体" panose="02010600030101010101" pitchFamily="2" charset="-122"/>
              </a:rPr>
              <a:t>激光原理</a:t>
            </a:r>
          </a:p>
          <a:p>
            <a:pPr>
              <a:lnSpc>
                <a:spcPct val="150000"/>
              </a:lnSpc>
            </a:pPr>
            <a:r>
              <a:rPr lang="zh-CN" altLang="en-US" sz="2400" dirty="0" smtClean="0">
                <a:ea typeface="宋体" panose="02010600030101010101" pitchFamily="2" charset="-122"/>
              </a:rPr>
              <a:t>光电检测</a:t>
            </a:r>
          </a:p>
          <a:p>
            <a:pPr>
              <a:lnSpc>
                <a:spcPct val="150000"/>
              </a:lnSpc>
            </a:pPr>
            <a:r>
              <a:rPr lang="zh-CN" altLang="en-US" sz="2400" dirty="0" smtClean="0">
                <a:ea typeface="宋体" panose="02010600030101010101" pitchFamily="2" charset="-122"/>
              </a:rPr>
              <a:t>光学变频与调制</a:t>
            </a:r>
          </a:p>
          <a:p>
            <a:pPr>
              <a:lnSpc>
                <a:spcPct val="150000"/>
              </a:lnSpc>
            </a:pPr>
            <a:r>
              <a:rPr lang="zh-CN" altLang="en-US" sz="2400" dirty="0" smtClean="0">
                <a:ea typeface="宋体" panose="02010600030101010101" pitchFamily="2" charset="-122"/>
              </a:rPr>
              <a:t>傅里叶光学</a:t>
            </a:r>
            <a:r>
              <a:rPr lang="zh-CN" altLang="en-US" sz="2400" dirty="0">
                <a:ea typeface="宋体" panose="02010600030101010101" pitchFamily="2" charset="-122"/>
              </a:rPr>
              <a:t>基础</a:t>
            </a:r>
          </a:p>
          <a:p>
            <a:pPr>
              <a:lnSpc>
                <a:spcPct val="150000"/>
              </a:lnSpc>
            </a:pPr>
            <a:r>
              <a:rPr lang="zh-CN" altLang="en-US" sz="2400" dirty="0" smtClean="0">
                <a:ea typeface="宋体" panose="02010600030101010101" pitchFamily="2" charset="-122"/>
              </a:rPr>
              <a:t>光纤通信基本知识</a:t>
            </a:r>
          </a:p>
        </p:txBody>
      </p:sp>
      <p:sp>
        <p:nvSpPr>
          <p:cNvPr id="4" name="Rectangle 3"/>
          <p:cNvSpPr txBox="1">
            <a:spLocks noChangeArrowheads="1"/>
          </p:cNvSpPr>
          <p:nvPr/>
        </p:nvSpPr>
        <p:spPr bwMode="auto">
          <a:xfrm>
            <a:off x="5029200" y="1905000"/>
            <a:ext cx="3581400" cy="3810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fontAlgn="base">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fontAlgn="base">
              <a:spcBef>
                <a:spcPct val="20000"/>
              </a:spcBef>
              <a:spcAft>
                <a:spcPct val="0"/>
              </a:spcAft>
              <a:buChar char="–"/>
              <a:defRPr sz="2000" kern="1200">
                <a:solidFill>
                  <a:schemeClr val="tx1"/>
                </a:solidFill>
                <a:latin typeface="+mj-lt"/>
                <a:ea typeface="+mn-ea"/>
                <a:cs typeface="+mn-cs"/>
              </a:defRPr>
            </a:lvl4pPr>
            <a:lvl5pPr marL="2057400" indent="-228600" algn="l" rtl="0" fontAlgn="base">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smtClean="0">
                <a:ea typeface="宋体" panose="02010600030101010101" pitchFamily="2" charset="-122"/>
              </a:rPr>
              <a:t>全息术</a:t>
            </a:r>
          </a:p>
          <a:p>
            <a:pPr>
              <a:lnSpc>
                <a:spcPct val="150000"/>
              </a:lnSpc>
            </a:pPr>
            <a:r>
              <a:rPr lang="zh-CN" altLang="en-US" sz="2400" dirty="0" smtClean="0">
                <a:ea typeface="宋体" panose="02010600030101010101" pitchFamily="2" charset="-122"/>
              </a:rPr>
              <a:t>光谱学</a:t>
            </a:r>
            <a:endParaRPr lang="en-US" altLang="zh-CN" sz="2400" dirty="0" smtClean="0">
              <a:ea typeface="宋体" panose="02010600030101010101" pitchFamily="2" charset="-122"/>
            </a:endParaRPr>
          </a:p>
          <a:p>
            <a:pPr>
              <a:lnSpc>
                <a:spcPct val="150000"/>
              </a:lnSpc>
            </a:pPr>
            <a:r>
              <a:rPr lang="zh-CN" altLang="en-US" sz="2400" dirty="0" smtClean="0">
                <a:ea typeface="宋体" panose="02010600030101010101" pitchFamily="2" charset="-122"/>
              </a:rPr>
              <a:t>非线性光学</a:t>
            </a:r>
          </a:p>
          <a:p>
            <a:pPr>
              <a:lnSpc>
                <a:spcPct val="150000"/>
              </a:lnSpc>
            </a:pPr>
            <a:r>
              <a:rPr lang="zh-CN" altLang="en-US" sz="2400" dirty="0" smtClean="0">
                <a:ea typeface="宋体" panose="02010600030101010101" pitchFamily="2" charset="-122"/>
              </a:rPr>
              <a:t>表面等离子体</a:t>
            </a:r>
          </a:p>
          <a:p>
            <a:pPr>
              <a:lnSpc>
                <a:spcPct val="150000"/>
              </a:lnSpc>
            </a:pPr>
            <a:r>
              <a:rPr lang="zh-CN" altLang="en-US" sz="2400" dirty="0" smtClean="0">
                <a:ea typeface="宋体" panose="02010600030101010101" pitchFamily="2" charset="-122"/>
              </a:rPr>
              <a:t>量子光学</a:t>
            </a:r>
            <a:endParaRPr lang="en-US" altLang="zh-CN" sz="2400" dirty="0" smtClean="0">
              <a:ea typeface="宋体" panose="02010600030101010101" pitchFamily="2" charset="-122"/>
            </a:endParaRPr>
          </a:p>
          <a:p>
            <a:pPr>
              <a:lnSpc>
                <a:spcPct val="150000"/>
              </a:lnSpc>
            </a:pPr>
            <a:r>
              <a:rPr lang="en-US" altLang="zh-CN" sz="2400" dirty="0" smtClean="0">
                <a:ea typeface="宋体" panose="02010600030101010101" pitchFamily="2" charset="-122"/>
              </a:rPr>
              <a:t>Exciton-</a:t>
            </a:r>
            <a:r>
              <a:rPr lang="en-US" altLang="zh-CN" sz="2400" dirty="0" err="1" smtClean="0">
                <a:ea typeface="宋体" panose="02010600030101010101" pitchFamily="2" charset="-122"/>
              </a:rPr>
              <a:t>Polariton</a:t>
            </a:r>
            <a:endParaRPr lang="zh-CN" altLang="en-US" sz="2400" dirty="0">
              <a:ea typeface="宋体" panose="02010600030101010101" pitchFamily="2" charset="-122"/>
            </a:endParaRPr>
          </a:p>
        </p:txBody>
      </p:sp>
      <p:sp>
        <p:nvSpPr>
          <p:cNvPr id="2" name="文本框 1"/>
          <p:cNvSpPr txBox="1"/>
          <p:nvPr/>
        </p:nvSpPr>
        <p:spPr>
          <a:xfrm>
            <a:off x="3658929" y="5803900"/>
            <a:ext cx="1826142" cy="584775"/>
          </a:xfrm>
          <a:prstGeom prst="rect">
            <a:avLst/>
          </a:prstGeom>
          <a:noFill/>
        </p:spPr>
        <p:txBody>
          <a:bodyPr wrap="none" rtlCol="0">
            <a:spAutoFit/>
          </a:bodyPr>
          <a:lstStyle/>
          <a:p>
            <a:r>
              <a:rPr lang="zh-CN" altLang="en-US" sz="3200" dirty="0" smtClean="0"/>
              <a:t>还有</a:t>
            </a:r>
            <a:r>
              <a:rPr lang="en-US" altLang="zh-CN" sz="3200" dirty="0" smtClean="0"/>
              <a:t>……</a:t>
            </a:r>
            <a:endParaRPr lang="zh-CN" altLang="en-US" sz="32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zh-CN" altLang="en-US" sz="2400">
                <a:ea typeface="宋体" panose="02010600030101010101" pitchFamily="2" charset="-122"/>
              </a:rPr>
              <a:t>参考资料</a:t>
            </a:r>
          </a:p>
        </p:txBody>
      </p:sp>
      <p:sp>
        <p:nvSpPr>
          <p:cNvPr id="351235" name="Rectangle 3"/>
          <p:cNvSpPr>
            <a:spLocks noGrp="1" noChangeArrowheads="1"/>
          </p:cNvSpPr>
          <p:nvPr>
            <p:ph type="body" idx="1"/>
          </p:nvPr>
        </p:nvSpPr>
        <p:spPr>
          <a:xfrm>
            <a:off x="457200" y="1371600"/>
            <a:ext cx="8534400" cy="4953000"/>
          </a:xfrm>
        </p:spPr>
        <p:txBody>
          <a:bodyPr/>
          <a:lstStyle/>
          <a:p>
            <a:pPr>
              <a:lnSpc>
                <a:spcPct val="150000"/>
              </a:lnSpc>
            </a:pPr>
            <a:r>
              <a:rPr lang="zh-CN" altLang="en-US" sz="2400" dirty="0" smtClean="0">
                <a:ea typeface="宋体" panose="02010600030101010101" pitchFamily="2" charset="-122"/>
              </a:rPr>
              <a:t> </a:t>
            </a:r>
            <a:r>
              <a:rPr lang="zh-CN" altLang="en-US" sz="2400" b="1" dirty="0" smtClean="0">
                <a:solidFill>
                  <a:srgbClr val="FF0000"/>
                </a:solidFill>
                <a:ea typeface="宋体" panose="02010600030101010101" pitchFamily="2" charset="-122"/>
              </a:rPr>
              <a:t>姚启钧，</a:t>
            </a:r>
            <a:r>
              <a:rPr lang="en-US" altLang="zh-CN" sz="2400" b="1" dirty="0" smtClean="0">
                <a:solidFill>
                  <a:srgbClr val="FF0000"/>
                </a:solidFill>
                <a:ea typeface="宋体" panose="02010600030101010101" pitchFamily="2" charset="-122"/>
              </a:rPr>
              <a:t>《</a:t>
            </a:r>
            <a:r>
              <a:rPr lang="zh-CN" altLang="en-US" sz="2400" b="1" dirty="0" smtClean="0">
                <a:solidFill>
                  <a:srgbClr val="FF0000"/>
                </a:solidFill>
                <a:ea typeface="宋体" panose="02010600030101010101" pitchFamily="2" charset="-122"/>
              </a:rPr>
              <a:t>光学教程</a:t>
            </a:r>
            <a:r>
              <a:rPr lang="en-US" altLang="zh-CN" sz="2400" b="1" dirty="0" smtClean="0">
                <a:solidFill>
                  <a:srgbClr val="FF0000"/>
                </a:solidFill>
                <a:ea typeface="宋体" panose="02010600030101010101" pitchFamily="2" charset="-122"/>
              </a:rPr>
              <a:t>》</a:t>
            </a:r>
          </a:p>
          <a:p>
            <a:pPr>
              <a:lnSpc>
                <a:spcPct val="150000"/>
              </a:lnSpc>
            </a:pPr>
            <a:r>
              <a:rPr lang="zh-CN" altLang="en-US" sz="2400" b="1" dirty="0">
                <a:solidFill>
                  <a:srgbClr val="FF0000"/>
                </a:solidFill>
                <a:ea typeface="宋体" panose="02010600030101010101" pitchFamily="2" charset="-122"/>
              </a:rPr>
              <a:t> 钟锡</a:t>
            </a:r>
            <a:r>
              <a:rPr lang="zh-CN" altLang="en-US" sz="2400" b="1" dirty="0" smtClean="0">
                <a:solidFill>
                  <a:srgbClr val="FF0000"/>
                </a:solidFill>
                <a:ea typeface="宋体" panose="02010600030101010101" pitchFamily="2" charset="-122"/>
              </a:rPr>
              <a:t>华，</a:t>
            </a:r>
            <a:r>
              <a:rPr lang="en-US" altLang="zh-CN" sz="2400" b="1" dirty="0" smtClean="0">
                <a:solidFill>
                  <a:srgbClr val="FF0000"/>
                </a:solidFill>
                <a:ea typeface="宋体" panose="02010600030101010101" pitchFamily="2" charset="-122"/>
              </a:rPr>
              <a:t>《</a:t>
            </a:r>
            <a:r>
              <a:rPr lang="zh-CN" altLang="en-US" sz="2400" b="1" dirty="0">
                <a:solidFill>
                  <a:srgbClr val="FF0000"/>
                </a:solidFill>
                <a:ea typeface="宋体" panose="02010600030101010101" pitchFamily="2" charset="-122"/>
              </a:rPr>
              <a:t>现代光学基础</a:t>
            </a:r>
            <a:r>
              <a:rPr lang="en-US" altLang="zh-CN" sz="2400" b="1" dirty="0">
                <a:solidFill>
                  <a:srgbClr val="FF0000"/>
                </a:solidFill>
                <a:ea typeface="宋体" panose="02010600030101010101" pitchFamily="2" charset="-122"/>
              </a:rPr>
              <a:t>》</a:t>
            </a:r>
          </a:p>
          <a:p>
            <a:pPr>
              <a:lnSpc>
                <a:spcPct val="150000"/>
              </a:lnSpc>
            </a:pPr>
            <a:r>
              <a:rPr lang="en-US" altLang="zh-CN" sz="2400" dirty="0" smtClean="0">
                <a:ea typeface="宋体" panose="02010600030101010101" pitchFamily="2" charset="-122"/>
              </a:rPr>
              <a:t> G. Brooker</a:t>
            </a:r>
            <a:r>
              <a:rPr lang="zh-CN" altLang="en-US" sz="2400" dirty="0" smtClean="0">
                <a:ea typeface="宋体" panose="02010600030101010101" pitchFamily="2" charset="-122"/>
              </a:rPr>
              <a:t>，</a:t>
            </a:r>
            <a:r>
              <a:rPr lang="en-US" altLang="zh-CN" sz="2400" dirty="0" smtClean="0">
                <a:ea typeface="宋体" panose="02010600030101010101" pitchFamily="2" charset="-122"/>
              </a:rPr>
              <a:t>《Modern Classical Optics》</a:t>
            </a:r>
          </a:p>
          <a:p>
            <a:pPr>
              <a:lnSpc>
                <a:spcPct val="150000"/>
              </a:lnSpc>
            </a:pPr>
            <a:r>
              <a:rPr lang="zh-CN" altLang="en-US" sz="2400" dirty="0" smtClean="0">
                <a:ea typeface="宋体" panose="02010600030101010101" pitchFamily="2" charset="-122"/>
              </a:rPr>
              <a:t> 周炳琨等，</a:t>
            </a:r>
            <a:r>
              <a:rPr lang="en-US" altLang="zh-CN" sz="2400" dirty="0" smtClean="0">
                <a:ea typeface="宋体" panose="02010600030101010101" pitchFamily="2" charset="-122"/>
              </a:rPr>
              <a:t>《</a:t>
            </a:r>
            <a:r>
              <a:rPr lang="zh-CN" altLang="en-US" sz="2400" dirty="0">
                <a:ea typeface="宋体" panose="02010600030101010101" pitchFamily="2" charset="-122"/>
              </a:rPr>
              <a:t>激光原理</a:t>
            </a:r>
            <a:r>
              <a:rPr lang="en-US" altLang="zh-CN" sz="2400" dirty="0">
                <a:ea typeface="宋体" panose="02010600030101010101" pitchFamily="2" charset="-122"/>
              </a:rPr>
              <a:t>》</a:t>
            </a:r>
          </a:p>
          <a:p>
            <a:pPr>
              <a:lnSpc>
                <a:spcPct val="150000"/>
              </a:lnSpc>
            </a:pPr>
            <a:r>
              <a:rPr lang="zh-CN" altLang="en-US" sz="2400" dirty="0">
                <a:ea typeface="宋体" panose="02010600030101010101" pitchFamily="2" charset="-122"/>
              </a:rPr>
              <a:t> 朱京</a:t>
            </a:r>
            <a:r>
              <a:rPr lang="zh-CN" altLang="en-US" sz="2400" dirty="0" smtClean="0">
                <a:ea typeface="宋体" panose="02010600030101010101" pitchFamily="2" charset="-122"/>
              </a:rPr>
              <a:t>平，</a:t>
            </a:r>
            <a:r>
              <a:rPr lang="en-US" altLang="zh-CN" sz="2400" dirty="0" smtClean="0">
                <a:ea typeface="宋体" panose="02010600030101010101" pitchFamily="2" charset="-122"/>
              </a:rPr>
              <a:t>《</a:t>
            </a:r>
            <a:r>
              <a:rPr lang="zh-CN" altLang="en-US" sz="2400" dirty="0">
                <a:ea typeface="宋体" panose="02010600030101010101" pitchFamily="2" charset="-122"/>
              </a:rPr>
              <a:t>光电子技术</a:t>
            </a:r>
            <a:r>
              <a:rPr lang="en-US" altLang="zh-CN" sz="2400" dirty="0">
                <a:ea typeface="宋体" panose="02010600030101010101" pitchFamily="2" charset="-122"/>
              </a:rPr>
              <a:t>》</a:t>
            </a:r>
          </a:p>
          <a:p>
            <a:pPr>
              <a:lnSpc>
                <a:spcPct val="150000"/>
              </a:lnSpc>
            </a:pPr>
            <a:r>
              <a:rPr lang="en-US" altLang="zh-CN" sz="2400" dirty="0" smtClean="0">
                <a:ea typeface="宋体" panose="02010600030101010101" pitchFamily="2" charset="-122"/>
              </a:rPr>
              <a:t> Wolfgang </a:t>
            </a:r>
            <a:r>
              <a:rPr lang="en-US" altLang="zh-CN" sz="2400" dirty="0" err="1" smtClean="0">
                <a:ea typeface="宋体" panose="02010600030101010101" pitchFamily="2" charset="-122"/>
              </a:rPr>
              <a:t>Demtröder</a:t>
            </a:r>
            <a:r>
              <a:rPr lang="zh-CN" altLang="en-US" sz="2400" dirty="0" smtClean="0">
                <a:ea typeface="宋体" panose="02010600030101010101" pitchFamily="2" charset="-122"/>
              </a:rPr>
              <a:t>，</a:t>
            </a:r>
            <a:r>
              <a:rPr lang="en-US" altLang="zh-CN" sz="2400" dirty="0" smtClean="0">
                <a:ea typeface="宋体" panose="02010600030101010101" pitchFamily="2" charset="-122"/>
              </a:rPr>
              <a:t>《</a:t>
            </a:r>
            <a:r>
              <a:rPr lang="en-US" altLang="zh-CN" sz="2400" dirty="0">
                <a:ea typeface="宋体" panose="02010600030101010101" pitchFamily="2" charset="-122"/>
              </a:rPr>
              <a:t>Laser Spectroscopy</a:t>
            </a:r>
            <a:r>
              <a:rPr lang="en-US" altLang="zh-CN" sz="2400" dirty="0" smtClean="0">
                <a:ea typeface="宋体" panose="02010600030101010101" pitchFamily="2" charset="-122"/>
              </a:rPr>
              <a:t>》</a:t>
            </a:r>
            <a:endParaRPr lang="en-US" altLang="zh-CN" sz="2400" dirty="0">
              <a:ea typeface="宋体" panose="02010600030101010101" pitchFamily="2" charset="-122"/>
            </a:endParaRPr>
          </a:p>
          <a:p>
            <a:pPr>
              <a:lnSpc>
                <a:spcPct val="150000"/>
              </a:lnSpc>
            </a:pPr>
            <a:r>
              <a:rPr lang="zh-CN" altLang="en-US" sz="2400" dirty="0">
                <a:ea typeface="宋体" panose="02010600030101010101" pitchFamily="2" charset="-122"/>
              </a:rPr>
              <a:t> </a:t>
            </a:r>
            <a:r>
              <a:rPr lang="en-US" altLang="zh-CN" sz="2400" dirty="0" smtClean="0">
                <a:solidFill>
                  <a:schemeClr val="tx2">
                    <a:lumMod val="60000"/>
                    <a:lumOff val="40000"/>
                  </a:schemeClr>
                </a:solidFill>
                <a:ea typeface="宋体" panose="02010600030101010101" pitchFamily="2" charset="-122"/>
              </a:rPr>
              <a:t>Wikipedia</a:t>
            </a:r>
            <a:r>
              <a:rPr lang="zh-CN" altLang="en-US" sz="2400" dirty="0" smtClean="0">
                <a:solidFill>
                  <a:schemeClr val="tx2">
                    <a:lumMod val="60000"/>
                    <a:lumOff val="40000"/>
                  </a:schemeClr>
                </a:solidFill>
                <a:ea typeface="宋体" panose="02010600030101010101" pitchFamily="2" charset="-122"/>
              </a:rPr>
              <a:t>、百</a:t>
            </a:r>
            <a:r>
              <a:rPr lang="zh-CN" altLang="en-US" sz="2400" dirty="0">
                <a:solidFill>
                  <a:schemeClr val="tx2">
                    <a:lumMod val="60000"/>
                    <a:lumOff val="40000"/>
                  </a:schemeClr>
                </a:solidFill>
                <a:ea typeface="宋体" panose="02010600030101010101" pitchFamily="2" charset="-122"/>
              </a:rPr>
              <a:t>度</a:t>
            </a:r>
            <a:r>
              <a:rPr lang="zh-CN" altLang="en-US" sz="2400" dirty="0" smtClean="0">
                <a:solidFill>
                  <a:schemeClr val="tx2">
                    <a:lumMod val="60000"/>
                    <a:lumOff val="40000"/>
                  </a:schemeClr>
                </a:solidFill>
                <a:ea typeface="宋体" panose="02010600030101010101" pitchFamily="2" charset="-122"/>
              </a:rPr>
              <a:t>文库、道客</a:t>
            </a:r>
            <a:r>
              <a:rPr lang="en-US" altLang="zh-CN" sz="2400" dirty="0" smtClean="0">
                <a:solidFill>
                  <a:schemeClr val="tx2">
                    <a:lumMod val="60000"/>
                    <a:lumOff val="40000"/>
                  </a:schemeClr>
                </a:solidFill>
                <a:ea typeface="宋体" panose="02010600030101010101" pitchFamily="2" charset="-122"/>
              </a:rPr>
              <a:t>88……  </a:t>
            </a:r>
          </a:p>
          <a:p>
            <a:pPr>
              <a:lnSpc>
                <a:spcPct val="150000"/>
              </a:lnSpc>
            </a:pPr>
            <a:r>
              <a:rPr lang="en-US" altLang="zh-CN" sz="2400" dirty="0">
                <a:solidFill>
                  <a:schemeClr val="tx2">
                    <a:lumMod val="60000"/>
                    <a:lumOff val="40000"/>
                  </a:schemeClr>
                </a:solidFill>
                <a:ea typeface="宋体" panose="02010600030101010101" pitchFamily="2" charset="-122"/>
              </a:rPr>
              <a:t> </a:t>
            </a:r>
            <a:r>
              <a:rPr lang="zh-CN" altLang="en-US" sz="2400" dirty="0" smtClean="0">
                <a:solidFill>
                  <a:schemeClr val="tx2">
                    <a:lumMod val="60000"/>
                    <a:lumOff val="40000"/>
                  </a:schemeClr>
                </a:solidFill>
                <a:ea typeface="宋体" panose="02010600030101010101" pitchFamily="2" charset="-122"/>
              </a:rPr>
              <a:t>图书馆书刊和网络数据库</a:t>
            </a:r>
            <a:r>
              <a:rPr lang="en-US" altLang="zh-CN" sz="2400" dirty="0" smtClean="0">
                <a:solidFill>
                  <a:schemeClr val="tx2">
                    <a:lumMod val="60000"/>
                    <a:lumOff val="40000"/>
                  </a:schemeClr>
                </a:solidFill>
                <a:ea typeface="宋体" panose="02010600030101010101" pitchFamily="2" charset="-122"/>
              </a:rPr>
              <a:t>     </a:t>
            </a:r>
            <a:endParaRPr lang="en-US" altLang="zh-CN" sz="2400" dirty="0">
              <a:solidFill>
                <a:schemeClr val="tx2">
                  <a:lumMod val="60000"/>
                  <a:lumOff val="40000"/>
                </a:schemeClr>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2260" name="Group 4"/>
          <p:cNvGraphicFramePr>
            <a:graphicFrameLocks noGrp="1"/>
          </p:cNvGraphicFramePr>
          <p:nvPr>
            <p:ph idx="1"/>
          </p:nvPr>
        </p:nvGraphicFramePr>
        <p:xfrm>
          <a:off x="457200" y="2133600"/>
          <a:ext cx="8229600" cy="2971800"/>
        </p:xfrm>
        <a:graphic>
          <a:graphicData uri="http://schemas.openxmlformats.org/drawingml/2006/table">
            <a:tbl>
              <a:tblPr/>
              <a:tblGrid>
                <a:gridCol w="1465263"/>
                <a:gridCol w="1492250"/>
                <a:gridCol w="1490662"/>
                <a:gridCol w="2138363"/>
                <a:gridCol w="1643062"/>
              </a:tblGrid>
              <a:tr h="127000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Applied Optics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China Physics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Optic Letters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Optics Communications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Optic Express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235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光学学报</a:t>
                      </a: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endPar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激光技术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应用激光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激光杂志应用光学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光电子激光进展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9450">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物理实验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光学技术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红外技术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物理学报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hlink"/>
                        </a:buClr>
                        <a:buFont typeface="Wingdings" panose="05000000000000000000" pitchFamily="2" charset="2"/>
                        <a:defRPr sz="2400">
                          <a:solidFill>
                            <a:schemeClr val="tx1"/>
                          </a:solidFill>
                          <a:latin typeface="Verdana" panose="020B0604030504040204" pitchFamily="34" charset="0"/>
                        </a:defRPr>
                      </a:lvl1pPr>
                      <a:lvl2pPr algn="l">
                        <a:spcBef>
                          <a:spcPct val="20000"/>
                        </a:spcBef>
                        <a:buClr>
                          <a:schemeClr val="accent1"/>
                        </a:buClr>
                        <a:buFont typeface="Wingdings" panose="05000000000000000000" pitchFamily="2" charset="2"/>
                        <a:defRPr sz="2400">
                          <a:solidFill>
                            <a:schemeClr val="tx1"/>
                          </a:solidFill>
                          <a:latin typeface="Arial" panose="020B0604020202020204" pitchFamily="34" charset="0"/>
                        </a:defRPr>
                      </a:lvl2pPr>
                      <a:lvl3pPr algn="l">
                        <a:spcBef>
                          <a:spcPct val="20000"/>
                        </a:spcBef>
                        <a:buClr>
                          <a:schemeClr val="tx1"/>
                        </a:buClr>
                        <a:defRPr sz="2000">
                          <a:solidFill>
                            <a:schemeClr val="tx1"/>
                          </a:solidFill>
                          <a:latin typeface="Arial" panose="020B0604020202020204" pitchFamily="34" charset="0"/>
                        </a:defRPr>
                      </a:lvl3pPr>
                      <a:lvl4pPr algn="l">
                        <a:spcBef>
                          <a:spcPct val="20000"/>
                        </a:spcBef>
                        <a:defRPr>
                          <a:solidFill>
                            <a:schemeClr val="tx1"/>
                          </a:solidFill>
                          <a:latin typeface="Arial" panose="020B0604020202020204" pitchFamily="34" charset="0"/>
                        </a:defRPr>
                      </a:lvl4pPr>
                      <a:lvl5pPr algn="l">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中国激光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52288" name="Rectangle 32"/>
          <p:cNvSpPr>
            <a:spLocks noGrp="1" noChangeArrowheads="1"/>
          </p:cNvSpPr>
          <p:nvPr>
            <p:ph type="title"/>
          </p:nvPr>
        </p:nvSpPr>
        <p:spPr>
          <a:noFill/>
          <a:ln/>
        </p:spPr>
        <p:txBody>
          <a:bodyPr/>
          <a:lstStyle/>
          <a:p>
            <a:r>
              <a:rPr lang="zh-CN" altLang="en-US">
                <a:ea typeface="宋体" panose="02010600030101010101" pitchFamily="2" charset="-122"/>
              </a:rPr>
              <a:t>参考资料</a:t>
            </a:r>
          </a:p>
        </p:txBody>
      </p:sp>
      <p:sp>
        <p:nvSpPr>
          <p:cNvPr id="352289" name="Text Box 33"/>
          <p:cNvSpPr txBox="1">
            <a:spLocks noChangeArrowheads="1"/>
          </p:cNvSpPr>
          <p:nvPr/>
        </p:nvSpPr>
        <p:spPr bwMode="auto">
          <a:xfrm>
            <a:off x="3429000" y="1295400"/>
            <a:ext cx="25749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600" b="1">
                <a:ea typeface="宋体" panose="02010600030101010101" pitchFamily="2" charset="-122"/>
              </a:rPr>
              <a:t>期刊杂志</a:t>
            </a:r>
          </a:p>
        </p:txBody>
      </p:sp>
      <p:sp>
        <p:nvSpPr>
          <p:cNvPr id="352290" name="Text Box 34"/>
          <p:cNvSpPr txBox="1">
            <a:spLocks noChangeArrowheads="1"/>
          </p:cNvSpPr>
          <p:nvPr/>
        </p:nvSpPr>
        <p:spPr bwMode="auto">
          <a:xfrm>
            <a:off x="791426" y="5486400"/>
            <a:ext cx="65213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ea typeface="宋体" panose="02010600030101010101" pitchFamily="2" charset="-122"/>
              </a:rPr>
              <a:t>Physical Review </a:t>
            </a:r>
            <a:r>
              <a:rPr lang="zh-CN" altLang="en-US" sz="2400" b="1" dirty="0">
                <a:ea typeface="宋体" panose="02010600030101010101" pitchFamily="2" charset="-122"/>
              </a:rPr>
              <a:t>系列</a:t>
            </a:r>
            <a:r>
              <a:rPr lang="en-US" altLang="zh-CN" sz="2400" b="1" dirty="0">
                <a:ea typeface="宋体" panose="02010600030101010101" pitchFamily="2" charset="-122"/>
              </a:rPr>
              <a:t>,Nature </a:t>
            </a:r>
            <a:r>
              <a:rPr lang="zh-CN" altLang="en-US" sz="2400" b="1" dirty="0" smtClean="0">
                <a:ea typeface="宋体" panose="02010600030101010101" pitchFamily="2" charset="-122"/>
              </a:rPr>
              <a:t>系列，</a:t>
            </a:r>
            <a:r>
              <a:rPr lang="en-US" altLang="zh-CN" sz="2400" b="1" dirty="0">
                <a:ea typeface="宋体" panose="02010600030101010101" pitchFamily="2" charset="-122"/>
              </a:rPr>
              <a:t>Science</a:t>
            </a:r>
          </a:p>
        </p:txBody>
      </p:sp>
      <p:sp>
        <p:nvSpPr>
          <p:cNvPr id="352291" name="Text Box 35"/>
          <p:cNvSpPr txBox="1">
            <a:spLocks noChangeArrowheads="1"/>
          </p:cNvSpPr>
          <p:nvPr/>
        </p:nvSpPr>
        <p:spPr bwMode="auto">
          <a:xfrm>
            <a:off x="1962381" y="6076950"/>
            <a:ext cx="45159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990099"/>
                </a:solidFill>
                <a:ea typeface="宋体" panose="02010600030101010101" pitchFamily="2" charset="-122"/>
              </a:rPr>
              <a:t>（建议</a:t>
            </a:r>
            <a:r>
              <a:rPr lang="zh-CN" altLang="en-US" sz="2400" b="1" dirty="0" smtClean="0">
                <a:solidFill>
                  <a:srgbClr val="990099"/>
                </a:solidFill>
                <a:ea typeface="宋体" panose="02010600030101010101" pitchFamily="2" charset="-122"/>
              </a:rPr>
              <a:t>看学位论文和综述文章）</a:t>
            </a:r>
            <a:endParaRPr lang="zh-CN" altLang="en-US" sz="2400" b="1" dirty="0">
              <a:solidFill>
                <a:srgbClr val="990099"/>
              </a:solidFill>
              <a:ea typeface="宋体" panose="02010600030101010101"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ample">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3639</TotalTime>
  <Words>1300</Words>
  <Application>Microsoft Office PowerPoint</Application>
  <PresentationFormat>全屏显示(4:3)</PresentationFormat>
  <Paragraphs>301</Paragraphs>
  <Slides>55</Slides>
  <Notes>0</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1</vt:i4>
      </vt:variant>
      <vt:variant>
        <vt:lpstr>幻灯片标题</vt:lpstr>
      </vt:variant>
      <vt:variant>
        <vt:i4>55</vt:i4>
      </vt:variant>
    </vt:vector>
  </HeadingPairs>
  <TitlesOfParts>
    <vt:vector size="78" baseType="lpstr">
      <vt:lpstr>Helvetica Light</vt:lpstr>
      <vt:lpstr>Helvetica Neue</vt:lpstr>
      <vt:lpstr>Libian SC Regular</vt:lpstr>
      <vt:lpstr>黑体</vt:lpstr>
      <vt:lpstr>华文行楷</vt:lpstr>
      <vt:lpstr>华文楷体</vt:lpstr>
      <vt:lpstr>华文新魏</vt:lpstr>
      <vt:lpstr>华文中宋</vt:lpstr>
      <vt:lpstr>楷体</vt:lpstr>
      <vt:lpstr>楷体_GB2312</vt:lpstr>
      <vt:lpstr>隶书</vt:lpstr>
      <vt:lpstr>宋体</vt:lpstr>
      <vt:lpstr>幼圆</vt:lpstr>
      <vt:lpstr>Arial</vt:lpstr>
      <vt:lpstr>Helvetica</vt:lpstr>
      <vt:lpstr>Symbol</vt:lpstr>
      <vt:lpstr>Tahoma</vt:lpstr>
      <vt:lpstr>Times New Roman</vt:lpstr>
      <vt:lpstr>Verdana</vt:lpstr>
      <vt:lpstr>Wingdings</vt:lpstr>
      <vt:lpstr>sample</vt:lpstr>
      <vt:lpstr>White</vt:lpstr>
      <vt:lpstr>Equation</vt:lpstr>
      <vt:lpstr>PowerPoint 演示文稿</vt:lpstr>
      <vt:lpstr>主讲教师简介</vt:lpstr>
      <vt:lpstr>绪论</vt:lpstr>
      <vt:lpstr>课程性质及目标</vt:lpstr>
      <vt:lpstr>目的</vt:lpstr>
      <vt:lpstr>三个问题</vt:lpstr>
      <vt:lpstr>主要内容</vt:lpstr>
      <vt:lpstr>参考资料</vt:lpstr>
      <vt:lpstr>参考资料</vt:lpstr>
      <vt:lpstr>PowerPoint 演示文稿</vt:lpstr>
      <vt:lpstr>PowerPoint 演示文稿</vt:lpstr>
      <vt:lpstr>PowerPoint 演示文稿</vt:lpstr>
      <vt:lpstr>思路</vt:lpstr>
      <vt:lpstr>关于考试和成绩</vt:lpstr>
      <vt:lpstr>PowerPoint 演示文稿</vt:lpstr>
      <vt:lpstr>PowerPoint 演示文稿</vt:lpstr>
      <vt:lpstr>PowerPoint 演示文稿</vt:lpstr>
      <vt:lpstr>萌芽时期的光学研究</vt:lpstr>
      <vt:lpstr>萌芽时期的光学研究</vt:lpstr>
      <vt:lpstr>PowerPoint 演示文稿</vt:lpstr>
      <vt:lpstr>PowerPoint 演示文稿</vt:lpstr>
      <vt:lpstr>PowerPoint 演示文稿</vt:lpstr>
      <vt:lpstr>PowerPoint 演示文稿</vt:lpstr>
      <vt:lpstr>PowerPoint 演示文稿</vt:lpstr>
      <vt:lpstr>PowerPoint 演示文稿</vt:lpstr>
      <vt:lpstr>几何光学时期</vt:lpstr>
      <vt:lpstr>PowerPoint 演示文稿</vt:lpstr>
      <vt:lpstr>PowerPoint 演示文稿</vt:lpstr>
      <vt:lpstr>现代光学的发展和现状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激光</vt:lpstr>
      <vt:lpstr>激光</vt:lpstr>
      <vt:lpstr>激光</vt:lpstr>
      <vt:lpstr>调制</vt:lpstr>
      <vt:lpstr>光电检测</vt:lpstr>
      <vt:lpstr>光纤通信</vt:lpstr>
      <vt:lpstr>光纤通信</vt:lpstr>
      <vt:lpstr>傅里叶光学</vt:lpstr>
      <vt:lpstr>PowerPoint 演示文稿</vt:lpstr>
      <vt:lpstr>PowerPoint 演示文稿</vt:lpstr>
      <vt:lpstr>基本概念</vt:lpstr>
      <vt:lpstr>PowerPoint 演示文稿</vt:lpstr>
      <vt:lpstr>PowerPoint 演示文稿</vt:lpstr>
    </vt:vector>
  </TitlesOfParts>
  <Company>Guilddesign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王春量</cp:lastModifiedBy>
  <cp:revision>442</cp:revision>
  <dcterms:created xsi:type="dcterms:W3CDTF">2004-08-26T06:30:40Z</dcterms:created>
  <dcterms:modified xsi:type="dcterms:W3CDTF">2018-03-16T02:22:49Z</dcterms:modified>
</cp:coreProperties>
</file>